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336" r:id="rId3"/>
    <p:sldId id="257" r:id="rId4"/>
    <p:sldId id="258" r:id="rId5"/>
    <p:sldId id="259" r:id="rId6"/>
    <p:sldId id="260" r:id="rId7"/>
    <p:sldId id="261" r:id="rId8"/>
    <p:sldId id="262" r:id="rId9"/>
    <p:sldId id="299" r:id="rId10"/>
    <p:sldId id="263" r:id="rId11"/>
    <p:sldId id="264" r:id="rId12"/>
    <p:sldId id="265" r:id="rId13"/>
    <p:sldId id="30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01" r:id="rId24"/>
    <p:sldId id="33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8" r:id="rId34"/>
    <p:sldId id="289" r:id="rId35"/>
    <p:sldId id="290" r:id="rId36"/>
    <p:sldId id="291" r:id="rId37"/>
    <p:sldId id="292" r:id="rId38"/>
    <p:sldId id="293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298" r:id="rId57"/>
    <p:sldId id="302" r:id="rId58"/>
    <p:sldId id="303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0"/>
  </p:normalViewPr>
  <p:slideViewPr>
    <p:cSldViewPr snapToGrid="0" snapToObjects="1">
      <p:cViewPr varScale="1">
        <p:scale>
          <a:sx n="107" d="100"/>
          <a:sy n="107" d="100"/>
        </p:scale>
        <p:origin x="16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"/>
          <p:cNvSpPr/>
          <p:nvPr/>
        </p:nvSpPr>
        <p:spPr>
          <a:xfrm>
            <a:off x="0" y="0"/>
            <a:ext cx="9144000" cy="3886200"/>
          </a:xfrm>
          <a:prstGeom prst="rect">
            <a:avLst/>
          </a:prstGeom>
          <a:solidFill>
            <a:srgbClr val="007FA3"/>
          </a:solidFill>
          <a:ln w="25400">
            <a:solidFill>
              <a:srgbClr val="007FA3"/>
            </a:solidFill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7772400" cy="283845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4687" y="3962400"/>
            <a:ext cx="7794626" cy="1752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4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44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44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44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5089-98D5-4274-A5FB-2CF83B8E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86BDD-CAA7-4EF5-B472-67C8F59A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EE5FB-E10B-47D3-8C77-8651487F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7C0A-CFC8-4042-B4D7-F7492A6D23FE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FADD8-AB89-4235-85E3-EA5F4FBD1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31DF8-53B3-4230-8FF5-52E5246C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19845" y="6240955"/>
            <a:ext cx="233355" cy="230790"/>
          </a:xfrm>
        </p:spPr>
        <p:txBody>
          <a:bodyPr/>
          <a:lstStyle/>
          <a:p>
            <a:fld id="{54E4B59B-C27E-49E9-8249-3B7CA0BA7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826000" y="1421040"/>
            <a:ext cx="4057650" cy="94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Chapter 24</a:t>
            </a:r>
          </a:p>
        </p:txBody>
      </p:sp>
      <p:sp>
        <p:nvSpPr>
          <p:cNvPr id="46" name="Shape 199"/>
          <p:cNvSpPr txBox="1"/>
          <p:nvPr/>
        </p:nvSpPr>
        <p:spPr>
          <a:xfrm>
            <a:off x="4826000" y="2975935"/>
            <a:ext cx="4365625" cy="176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Trees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 diagram illustrates a binary tree. The binary tree has a root. Left and right sub trees of the root are, T sub left and T sub right.&#10;&#10;Picture 4" descr="A diagram illustrates a binary tree. The binary tree has a root. Left and right sub trees of the root are, T sub left and T sub right.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707" y="1237975"/>
            <a:ext cx="4228586" cy="4655323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trees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Trees</a:t>
            </a:r>
          </a:p>
        </p:txBody>
      </p:sp>
      <p:sp>
        <p:nvSpPr>
          <p:cNvPr id="78" name="FIGURE 24-6 Three binary tre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24-6 Three binary trees</a:t>
            </a:r>
          </a:p>
        </p:txBody>
      </p:sp>
      <p:pic>
        <p:nvPicPr>
          <p:cNvPr id="79" name="Diagram illustrates 3 different binary trees. A full tree" descr="Diagram illustrates 3 different binary trees. A full tre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794" y="1302797"/>
            <a:ext cx="2064628" cy="355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Diagram illustrates 3 different binary trees. A complete tree" descr="Diagram illustrates 3 different binary trees. A complete tre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715" y="1302797"/>
            <a:ext cx="3114370" cy="3779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iagram illustrates 3 different binary trees. A tree that is not full or complete." descr="Diagram illustrates 3 different binary trees. A tree that is not full or complete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495" y="1302797"/>
            <a:ext cx="2476878" cy="3762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Binary Trees</a:t>
            </a:r>
          </a:p>
        </p:txBody>
      </p:sp>
      <p:sp>
        <p:nvSpPr>
          <p:cNvPr id="84" name="FIGURE 24-7 Some binary trees that are height balance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551"/>
            </a:lvl1pPr>
          </a:lstStyle>
          <a:p>
            <a:r>
              <a:rPr dirty="0"/>
              <a:t>FIGURE 24-7 Some binary trees that are height balanced</a:t>
            </a:r>
          </a:p>
        </p:txBody>
      </p:sp>
      <p:pic>
        <p:nvPicPr>
          <p:cNvPr id="85" name="Diagram illustrates height balanced binary trees. Balanced and complete." descr="Diagram illustrates height balanced binary trees. Balanced and complete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479" y="1213070"/>
            <a:ext cx="2106215" cy="2219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Diagram illustrates height balanced binary trees.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3">
            <a:extLst/>
          </a:blip>
          <a:srcRect b="29261"/>
          <a:stretch>
            <a:fillRect/>
          </a:stretch>
        </p:blipFill>
        <p:spPr>
          <a:xfrm>
            <a:off x="2559911" y="1213070"/>
            <a:ext cx="2280876" cy="156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Diagram illustrates height balanced binary trees.&#10;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4">
            <a:extLst/>
          </a:blip>
          <a:srcRect b="29039"/>
          <a:stretch>
            <a:fillRect/>
          </a:stretch>
        </p:blipFill>
        <p:spPr>
          <a:xfrm>
            <a:off x="4689744" y="1213070"/>
            <a:ext cx="2241150" cy="1548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Diagram illustrates height balanced binary trees.&#10;Balanced, but not complete" descr="Diagram illustrates height balanced binary trees.Balanced, but not complete"/>
          <p:cNvPicPr>
            <a:picLocks noChangeAspect="1"/>
          </p:cNvPicPr>
          <p:nvPr/>
        </p:nvPicPr>
        <p:blipFill>
          <a:blip r:embed="rId5">
            <a:extLst/>
          </a:blip>
          <a:srcRect b="29850"/>
          <a:stretch>
            <a:fillRect/>
          </a:stretch>
        </p:blipFill>
        <p:spPr>
          <a:xfrm>
            <a:off x="6894322" y="1249756"/>
            <a:ext cx="2203480" cy="150530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Balanced, but not complete"/>
          <p:cNvSpPr txBox="1"/>
          <p:nvPr/>
        </p:nvSpPr>
        <p:spPr>
          <a:xfrm>
            <a:off x="4506217" y="3133052"/>
            <a:ext cx="2188386" cy="299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Balanced, but not complete</a:t>
            </a:r>
          </a:p>
        </p:txBody>
      </p:sp>
      <p:sp>
        <p:nvSpPr>
          <p:cNvPr id="90" name="Line"/>
          <p:cNvSpPr/>
          <p:nvPr/>
        </p:nvSpPr>
        <p:spPr>
          <a:xfrm>
            <a:off x="2687198" y="2991070"/>
            <a:ext cx="6246246" cy="0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314273" y="4103267"/>
            <a:ext cx="45800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height(</a:t>
            </a:r>
            <a:r>
              <a:rPr lang="en-US" dirty="0" err="1"/>
              <a:t>leftSubTree</a:t>
            </a:r>
            <a:r>
              <a:rPr lang="en-US" dirty="0"/>
              <a:t>)−height(</a:t>
            </a:r>
            <a:r>
              <a:rPr lang="en-US" dirty="0" err="1"/>
              <a:t>rightSubTree</a:t>
            </a:r>
            <a:r>
              <a:rPr lang="en-US" dirty="0" smtClean="0"/>
              <a:t>) &lt;= 1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Trees</a:t>
            </a:r>
          </a:p>
        </p:txBody>
      </p:sp>
      <p:pic>
        <p:nvPicPr>
          <p:cNvPr id="3074" name="Picture 2" descr="../_images/unbalanc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2" y="1306837"/>
            <a:ext cx="24765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15" y="3486331"/>
            <a:ext cx="2103158" cy="282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370104"/>
            <a:ext cx="33813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8" y="1279697"/>
            <a:ext cx="33051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75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Tree Height (Part 1)</a:t>
            </a:r>
          </a:p>
        </p:txBody>
      </p:sp>
      <p:sp>
        <p:nvSpPr>
          <p:cNvPr id="93" name="FIGURE 24-8 The number of nodes in a full binary tree as a function of the tree’s height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686800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24-8 The number of nodes in a full binary tree as a function of the tree’s height</a:t>
            </a:r>
          </a:p>
        </p:txBody>
      </p:sp>
      <p:pic>
        <p:nvPicPr>
          <p:cNvPr id="94" name="A diagram illustrates a function to count the number of nodes in a full binary tree.&#10;&#10;Picture 2" descr="A diagram illustrates a function to count the number of nodes in a full binary tree.Picture 2"/>
          <p:cNvPicPr>
            <a:picLocks noChangeAspect="1"/>
          </p:cNvPicPr>
          <p:nvPr/>
        </p:nvPicPr>
        <p:blipFill rotWithShape="1">
          <a:blip r:embed="rId2">
            <a:extLst/>
          </a:blip>
          <a:srcRect l="9723" r="-9723" b="50000"/>
          <a:stretch/>
        </p:blipFill>
        <p:spPr>
          <a:xfrm>
            <a:off x="182880" y="1086445"/>
            <a:ext cx="8788592" cy="4684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Tree Height (Part 2)</a:t>
            </a:r>
          </a:p>
        </p:txBody>
      </p:sp>
      <p:sp>
        <p:nvSpPr>
          <p:cNvPr id="97" name="FIGURE 24-8 The number of nodes in a full binary tree as a function of the tree’s height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686800" cy="581001"/>
          </a:xfrm>
          <a:prstGeom prst="rect">
            <a:avLst/>
          </a:prstGeom>
        </p:spPr>
        <p:txBody>
          <a:bodyPr/>
          <a:lstStyle>
            <a:lvl1pPr defTabSz="365760">
              <a:defRPr sz="1760"/>
            </a:lvl1pPr>
          </a:lstStyle>
          <a:p>
            <a:r>
              <a:t>FIGURE 24-8 The number of nodes in a full binary tree as a function of the tree’s height</a:t>
            </a:r>
          </a:p>
        </p:txBody>
      </p:sp>
      <p:pic>
        <p:nvPicPr>
          <p:cNvPr id="98" name="A diagram illustrates a function to count the number of nodes in a full binary tree.&#10;&#10;Picture 2" descr="A diagram illustrates a function to count the number of nodes in a full binary tree.Picture 2"/>
          <p:cNvPicPr>
            <a:picLocks noChangeAspect="1"/>
          </p:cNvPicPr>
          <p:nvPr/>
        </p:nvPicPr>
        <p:blipFill>
          <a:blip r:embed="rId2">
            <a:extLst/>
          </a:blip>
          <a:srcRect t="56282"/>
          <a:stretch>
            <a:fillRect/>
          </a:stretch>
        </p:blipFill>
        <p:spPr>
          <a:xfrm>
            <a:off x="413742" y="1381276"/>
            <a:ext cx="8316550" cy="387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Tree</a:t>
            </a:r>
          </a:p>
        </p:txBody>
      </p:sp>
      <p:sp>
        <p:nvSpPr>
          <p:cNvPr id="10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200025" y="913012"/>
            <a:ext cx="8743950" cy="5031976"/>
          </a:xfrm>
          <a:prstGeom prst="rect">
            <a:avLst/>
          </a:prstGeom>
        </p:spPr>
        <p:txBody>
          <a:bodyPr/>
          <a:lstStyle/>
          <a:p>
            <a:r>
              <a:rPr dirty="0"/>
              <a:t>Traversal: </a:t>
            </a:r>
          </a:p>
          <a:p>
            <a:pPr lvl="1"/>
            <a:r>
              <a:rPr dirty="0"/>
              <a:t>Visit, or process, each data item exactly </a:t>
            </a:r>
            <a:r>
              <a:rPr dirty="0" smtClean="0"/>
              <a:t>once</a:t>
            </a:r>
            <a:endParaRPr dirty="0"/>
          </a:p>
          <a:p>
            <a:r>
              <a:rPr dirty="0"/>
              <a:t>Order in which we visit items is not </a:t>
            </a:r>
            <a:r>
              <a:rPr dirty="0" smtClean="0"/>
              <a:t>unique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Binary Tree</a:t>
            </a:r>
          </a:p>
        </p:txBody>
      </p:sp>
      <p:sp>
        <p:nvSpPr>
          <p:cNvPr id="1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mtClean="0"/>
              <a:t>We use recursion</a:t>
            </a:r>
          </a:p>
          <a:p>
            <a:r>
              <a:rPr smtClean="0"/>
              <a:t>To visit all the nodes in a binary tree, we must</a:t>
            </a:r>
          </a:p>
          <a:p>
            <a:pPr lvl="1"/>
            <a:r>
              <a:rPr smtClean="0"/>
              <a:t>Visit the root</a:t>
            </a:r>
          </a:p>
          <a:p>
            <a:pPr lvl="1"/>
            <a:r>
              <a:rPr smtClean="0"/>
              <a:t>Visit all the nodes in the root’s left subtree</a:t>
            </a:r>
          </a:p>
          <a:p>
            <a:pPr lvl="1"/>
            <a:r>
              <a:rPr smtClean="0"/>
              <a:t>Visit all the nodes in the root’s right subtree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Binary Tree</a:t>
            </a: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8704" indent="-199136" defTabSz="896111">
              <a:spcBef>
                <a:spcPts val="1400"/>
              </a:spcBef>
              <a:defRPr sz="2352" b="1"/>
            </a:pPr>
            <a:r>
              <a:rPr dirty="0"/>
              <a:t>Preorder traversal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dirty="0"/>
              <a:t>Visit root before we visit root’s subtrees</a:t>
            </a:r>
          </a:p>
          <a:p>
            <a:pPr marL="298704" indent="-199136" defTabSz="896111">
              <a:spcBef>
                <a:spcPts val="1400"/>
              </a:spcBef>
              <a:defRPr sz="2352" b="1"/>
            </a:pPr>
            <a:r>
              <a:rPr dirty="0" err="1"/>
              <a:t>Inorder</a:t>
            </a:r>
            <a:r>
              <a:rPr dirty="0"/>
              <a:t>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dirty="0"/>
              <a:t>Visit root of a binary tree between visiting nodes in root’s subtrees.</a:t>
            </a:r>
          </a:p>
          <a:p>
            <a:pPr marL="298704" indent="-199136" defTabSz="896111">
              <a:spcBef>
                <a:spcPts val="1400"/>
              </a:spcBef>
              <a:defRPr sz="2352" b="1"/>
            </a:pPr>
            <a:r>
              <a:rPr dirty="0" err="1"/>
              <a:t>Postorder</a:t>
            </a:r>
            <a:r>
              <a:rPr dirty="0"/>
              <a:t>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dirty="0"/>
              <a:t>Visit root of a binary tree after visiting nodes in root’s subtrees </a:t>
            </a:r>
          </a:p>
          <a:p>
            <a:pPr marL="298704" indent="-199136" defTabSz="896111">
              <a:spcBef>
                <a:spcPts val="1400"/>
              </a:spcBef>
              <a:defRPr sz="2352" b="1"/>
            </a:pPr>
            <a:r>
              <a:rPr dirty="0"/>
              <a:t>Level-order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dirty="0"/>
              <a:t>Begin at root and visit nodes one level at a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Binary Tree</a:t>
            </a:r>
          </a:p>
        </p:txBody>
      </p:sp>
      <p:sp>
        <p:nvSpPr>
          <p:cNvPr id="110" name="FIGURE 24-9 The visitation order of a preorder travers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0351">
              <a:defRPr sz="2551"/>
            </a:lvl1pPr>
          </a:lstStyle>
          <a:p>
            <a:pPr marL="298704" indent="-199136" defTabSz="896111">
              <a:spcBef>
                <a:spcPts val="1400"/>
              </a:spcBef>
              <a:defRPr sz="2352" b="1"/>
            </a:pPr>
            <a:r>
              <a:rPr lang="en-US" dirty="0"/>
              <a:t>Preorder traversal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dirty="0"/>
              <a:t>Visit root before we visit root’s subtrees</a:t>
            </a:r>
            <a:endParaRPr lang="en-US" dirty="0"/>
          </a:p>
        </p:txBody>
      </p:sp>
      <p:pic>
        <p:nvPicPr>
          <p:cNvPr id="111" name="A diagram illustrates preorder traversal of a node.&#10;&#10;Picture 2" descr="A diagram illustrates preorder traversal of a nod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92" y="2321859"/>
            <a:ext cx="7502078" cy="3223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1F8D-A070-498C-880F-4509F8BF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160F-A275-4185-AA76-7CFDCE62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Homework: questions?</a:t>
            </a:r>
          </a:p>
          <a:p>
            <a:pPr lvl="1"/>
            <a:r>
              <a:rPr lang="en-US" dirty="0"/>
              <a:t>Don't forget: "Best move" is much less important than "some move"</a:t>
            </a:r>
          </a:p>
          <a:p>
            <a:pPr lvl="1"/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Binary Tree</a:t>
            </a:r>
          </a:p>
        </p:txBody>
      </p:sp>
      <p:sp>
        <p:nvSpPr>
          <p:cNvPr id="114" name="FIGURE 24-10 The visitation order of an in-order travers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2063">
              <a:defRPr sz="2464"/>
            </a:lvl1pPr>
          </a:lstStyle>
          <a:p>
            <a:pPr marL="298704" indent="-199136" defTabSz="896111">
              <a:spcBef>
                <a:spcPts val="1400"/>
              </a:spcBef>
              <a:defRPr sz="2352" b="1"/>
            </a:pPr>
            <a:r>
              <a:rPr lang="en-US" dirty="0" err="1"/>
              <a:t>Inorder</a:t>
            </a:r>
            <a:r>
              <a:rPr lang="en-US" dirty="0"/>
              <a:t>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dirty="0"/>
              <a:t>Visit root of a binary tree between visiting nodes in root’s subtrees</a:t>
            </a:r>
            <a:endParaRPr dirty="0"/>
          </a:p>
        </p:txBody>
      </p:sp>
      <p:pic>
        <p:nvPicPr>
          <p:cNvPr id="115" name="A diagram illustrates visitation order of a tree.&#10;&#10;Picture 2" descr="A diagram illustrates visitation order of a tre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546" y="2510118"/>
            <a:ext cx="7178908" cy="2863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 of a Binary Tree</a:t>
            </a:r>
          </a:p>
        </p:txBody>
      </p:sp>
      <p:sp>
        <p:nvSpPr>
          <p:cNvPr id="118" name="FIGURE 24-11 The visitation order of a postorder travers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2063">
              <a:defRPr sz="2464"/>
            </a:lvl1pPr>
          </a:lstStyle>
          <a:p>
            <a:pPr marL="298704" indent="-199136" defTabSz="896111">
              <a:spcBef>
                <a:spcPts val="1400"/>
              </a:spcBef>
              <a:defRPr sz="2352" b="1"/>
            </a:pPr>
            <a:r>
              <a:rPr lang="en-US" dirty="0" err="1"/>
              <a:t>Postorder</a:t>
            </a:r>
            <a:r>
              <a:rPr lang="en-US" dirty="0"/>
              <a:t>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dirty="0"/>
              <a:t>Visit root of a binary tree after visiting nodes in root’s subtrees </a:t>
            </a:r>
            <a:endParaRPr lang="en-US" dirty="0"/>
          </a:p>
        </p:txBody>
      </p:sp>
      <p:pic>
        <p:nvPicPr>
          <p:cNvPr id="119" name="A diagram illustrates preorder traversal of a node.&#10;&#10;Picture 2" descr="A diagram illustrates preorder traversal of a nod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597" y="2321858"/>
            <a:ext cx="6939240" cy="303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Traversals of a Binary Tree</a:t>
            </a:r>
          </a:p>
        </p:txBody>
      </p:sp>
      <p:sp>
        <p:nvSpPr>
          <p:cNvPr id="122" name="FIGURE 24-12 The visitation order of a level-order travers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02920">
              <a:defRPr sz="2420"/>
            </a:lvl1pPr>
          </a:lstStyle>
          <a:p>
            <a:pPr marL="298704" indent="-199136" defTabSz="896111">
              <a:spcBef>
                <a:spcPts val="1400"/>
              </a:spcBef>
              <a:defRPr sz="2352" b="1"/>
            </a:pPr>
            <a:r>
              <a:rPr lang="en-US" dirty="0"/>
              <a:t>Level-order traversal </a:t>
            </a:r>
          </a:p>
          <a:p>
            <a:pPr marL="771652" lvl="1" indent="-224027" defTabSz="896111">
              <a:spcBef>
                <a:spcPts val="1400"/>
              </a:spcBef>
              <a:defRPr sz="2352"/>
            </a:pPr>
            <a:r>
              <a:rPr lang="en-US" dirty="0"/>
              <a:t>Begin at root and visit nodes one level at a time</a:t>
            </a:r>
            <a:endParaRPr lang="en-US" dirty="0"/>
          </a:p>
        </p:txBody>
      </p:sp>
      <p:pic>
        <p:nvPicPr>
          <p:cNvPr id="123" name="A diagram illustrates level order traversal of a node.&#10;&#10;Picture 2" descr="A diagram illustrates level order traversal of a nod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019" y="2429435"/>
            <a:ext cx="7157962" cy="3136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Traversals of a Binary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08" y="930368"/>
            <a:ext cx="45053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79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Traversals of a Binary Tree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In: F, D, G, B, L, E, A, R, C, S </a:t>
            </a:r>
          </a:p>
          <a:p>
            <a:r>
              <a:rPr lang="pt-BR" dirty="0" smtClean="0"/>
              <a:t>Post</a:t>
            </a:r>
            <a:r>
              <a:rPr lang="pt-BR" dirty="0"/>
              <a:t>: F, G, D, L, E, B, R, S, C, A </a:t>
            </a:r>
          </a:p>
          <a:p>
            <a:r>
              <a:rPr lang="pt-BR" dirty="0" smtClean="0"/>
              <a:t>Pre</a:t>
            </a:r>
            <a:r>
              <a:rPr lang="pt-BR" dirty="0"/>
              <a:t>: A, B, D, F, G, E, L, C, R,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47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Interfaces for All Trees</a:t>
            </a:r>
          </a:p>
        </p:txBody>
      </p:sp>
      <p:sp>
        <p:nvSpPr>
          <p:cNvPr id="134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defRPr sz="2484"/>
            </a:lvl1pPr>
          </a:lstStyle>
          <a:p>
            <a:r>
              <a:t>LISTING 24-1 An interface of methods common to all trees</a:t>
            </a:r>
          </a:p>
        </p:txBody>
      </p:sp>
      <p:sp>
        <p:nvSpPr>
          <p:cNvPr id="135" name="package TreePackage;…"/>
          <p:cNvSpPr txBox="1"/>
          <p:nvPr/>
        </p:nvSpPr>
        <p:spPr>
          <a:xfrm>
            <a:off x="814556" y="1646014"/>
            <a:ext cx="7514888" cy="305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package</a:t>
            </a:r>
            <a:r>
              <a:rPr dirty="0"/>
              <a:t> </a:t>
            </a:r>
            <a:r>
              <a:rPr dirty="0" err="1"/>
              <a:t>TreePackage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An interface of basic methods for the ADT tree.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TreeInterface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T </a:t>
            </a:r>
            <a:r>
              <a:rPr dirty="0" err="1"/>
              <a:t>getRootData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getHeight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getNumberOfNodes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boolean</a:t>
            </a:r>
            <a:r>
              <a:rPr dirty="0"/>
              <a:t> </a:t>
            </a:r>
            <a:r>
              <a:rPr dirty="0" err="1"/>
              <a:t>isEmpty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clear();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TreeInterface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Traversals</a:t>
            </a:r>
          </a:p>
        </p:txBody>
      </p:sp>
      <p:sp>
        <p:nvSpPr>
          <p:cNvPr id="138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r>
              <a:t>LISTING 24-2 An interface of traversal methods for a tree</a:t>
            </a:r>
          </a:p>
        </p:txBody>
      </p:sp>
      <p:sp>
        <p:nvSpPr>
          <p:cNvPr id="139" name="package TreePackage;…"/>
          <p:cNvSpPr txBox="1"/>
          <p:nvPr/>
        </p:nvSpPr>
        <p:spPr>
          <a:xfrm>
            <a:off x="1361970" y="807814"/>
            <a:ext cx="6900861" cy="305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package</a:t>
            </a:r>
            <a:r>
              <a:rPr dirty="0"/>
              <a:t> </a:t>
            </a:r>
            <a:r>
              <a:rPr dirty="0" err="1"/>
              <a:t>TreePackage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import</a:t>
            </a:r>
            <a:r>
              <a:rPr dirty="0"/>
              <a:t> </a:t>
            </a:r>
            <a:r>
              <a:rPr dirty="0" err="1"/>
              <a:t>java.util.Iterator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An interface of iterators for the ADT tree.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TreeIteratorInterface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Iterator&lt;T&gt; </a:t>
            </a:r>
            <a:r>
              <a:rPr dirty="0" err="1"/>
              <a:t>getPreorderIterator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Iterator&lt;T&gt; </a:t>
            </a:r>
            <a:r>
              <a:rPr dirty="0" err="1"/>
              <a:t>getPostorderIterator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Iterator&lt;T&gt; </a:t>
            </a:r>
            <a:r>
              <a:rPr dirty="0" err="1"/>
              <a:t>getInorderIterator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Iterator&lt;T&gt; </a:t>
            </a:r>
            <a:r>
              <a:rPr dirty="0" err="1"/>
              <a:t>getLevelOrderIterator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TreeIteratorInterface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Interface for Binary Trees</a:t>
            </a: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24-3 An interface for a binary tree</a:t>
            </a:r>
          </a:p>
        </p:txBody>
      </p:sp>
      <p:sp>
        <p:nvSpPr>
          <p:cNvPr id="143" name="package TreePackage;…"/>
          <p:cNvSpPr txBox="1"/>
          <p:nvPr/>
        </p:nvSpPr>
        <p:spPr>
          <a:xfrm>
            <a:off x="249435" y="807814"/>
            <a:ext cx="8288931" cy="3788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package</a:t>
            </a:r>
            <a:r>
              <a:rPr dirty="0"/>
              <a:t> </a:t>
            </a:r>
            <a:r>
              <a:rPr dirty="0" err="1"/>
              <a:t>TreePackage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   An interface for the ADT binary tree.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>
                <a:solidFill>
                  <a:srgbClr val="BA2DA2"/>
                </a:solidFill>
              </a:rPr>
              <a:t>extends</a:t>
            </a:r>
            <a:r>
              <a:rPr dirty="0"/>
              <a:t> </a:t>
            </a:r>
            <a:r>
              <a:rPr dirty="0" err="1"/>
              <a:t>TreeInterface</a:t>
            </a:r>
            <a:r>
              <a:rPr dirty="0"/>
              <a:t>&lt;T&gt;,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                 </a:t>
            </a:r>
            <a:r>
              <a:rPr dirty="0" err="1"/>
              <a:t>TreeIteratorInterface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Sets the data in the root of this binary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rootData</a:t>
            </a:r>
            <a:r>
              <a:rPr dirty="0"/>
              <a:t>  The object that is the data for the tree's root.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setRootData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Sets this binary tree to a new binary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rootData</a:t>
            </a:r>
            <a:r>
              <a:rPr dirty="0"/>
              <a:t>   The object that is the data for the new tree's root.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leftTree</a:t>
            </a:r>
            <a:r>
              <a:rPr dirty="0"/>
              <a:t>   The left subtree of the new tree.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rightTree</a:t>
            </a:r>
            <a:r>
              <a:rPr dirty="0"/>
              <a:t>  The right subtree of the new tree.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setTree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leftTree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   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rightTree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BinaryTreeInterface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Building a Binary Tree</a:t>
            </a:r>
          </a:p>
        </p:txBody>
      </p:sp>
      <p:sp>
        <p:nvSpPr>
          <p:cNvPr id="1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91417" y="5848708"/>
            <a:ext cx="8229601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Java statements that build a tree</a:t>
            </a:r>
          </a:p>
        </p:txBody>
      </p:sp>
      <p:sp>
        <p:nvSpPr>
          <p:cNvPr id="147" name="BinaryTreeInterface&lt;String&gt; dTree = new BinaryTree&lt;&gt;();…"/>
          <p:cNvSpPr txBox="1"/>
          <p:nvPr/>
        </p:nvSpPr>
        <p:spPr>
          <a:xfrm>
            <a:off x="465335" y="731614"/>
            <a:ext cx="6167454" cy="514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dTree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dTree.setTree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"D"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fTree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fTree.setTree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"F"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gTree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gTree.setTree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"G"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hTree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hTree.setTree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"H"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,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emptyTree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Form larger subtrees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eTree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eTree.setTree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D12F1B"/>
                </a:solidFill>
              </a:rPr>
              <a:t>"E"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fTree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gTree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/>
              <a:t>// Subtree rooted at 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bTree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bTree.setTree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D12F1B"/>
                </a:solidFill>
              </a:rPr>
              <a:t>"B"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dTree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eTree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/>
              <a:t>// Subtree rooted at B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cTree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cTree.setTree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D12F1B"/>
                </a:solidFill>
              </a:rPr>
              <a:t>"C"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emptyTree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hTree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/>
              <a:t>// Subtree rooted at C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BinaryTreeInterface</a:t>
            </a:r>
            <a:r>
              <a:rPr dirty="0"/>
              <a:t>&lt;String&gt; </a:t>
            </a:r>
            <a:r>
              <a:rPr dirty="0" err="1"/>
              <a:t>aTree</a:t>
            </a:r>
            <a:r>
              <a:rPr dirty="0"/>
              <a:t>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&lt;&gt;();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aTree.setTree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D12F1B"/>
                </a:solidFill>
              </a:rPr>
              <a:t>"A"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bTree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cTree</a:t>
            </a:r>
            <a:r>
              <a:rPr dirty="0">
                <a:solidFill>
                  <a:srgbClr val="000000"/>
                </a:solidFill>
              </a:rPr>
              <a:t>); </a:t>
            </a:r>
            <a:r>
              <a:rPr dirty="0"/>
              <a:t>// Desired tree rooted at A</a:t>
            </a:r>
          </a:p>
        </p:txBody>
      </p:sp>
      <p:pic>
        <p:nvPicPr>
          <p:cNvPr id="148" name="A diagram illustrates binary trees with 1 letter strings.&#10;&#10;Picture 2" descr="A diagram illustrates binary trees with 1 letter string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6669" y="659703"/>
            <a:ext cx="2303684" cy="185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FIGURE 24-14 A binary tree whose nodes contain one-letter strings"/>
          <p:cNvSpPr txBox="1"/>
          <p:nvPr/>
        </p:nvSpPr>
        <p:spPr>
          <a:xfrm>
            <a:off x="6710957" y="2723634"/>
            <a:ext cx="2242543" cy="131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402336">
              <a:defRPr sz="1936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24-14 A binary tree whose nodes contain one-letter strings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Building a Binary Tree</a:t>
            </a:r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Java statements that build a tree and then display some of its characteristics:</a:t>
            </a:r>
          </a:p>
        </p:txBody>
      </p:sp>
      <p:sp>
        <p:nvSpPr>
          <p:cNvPr id="153" name="// Display root, height, number of nodes…"/>
          <p:cNvSpPr txBox="1"/>
          <p:nvPr/>
        </p:nvSpPr>
        <p:spPr>
          <a:xfrm>
            <a:off x="249435" y="965634"/>
            <a:ext cx="8846503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Display root, height, number of nodes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System.out.println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"Root of tree contains "</a:t>
            </a:r>
            <a:r>
              <a:rPr dirty="0">
                <a:solidFill>
                  <a:srgbClr val="000000"/>
                </a:solidFill>
              </a:rPr>
              <a:t> + </a:t>
            </a:r>
            <a:r>
              <a:rPr dirty="0" err="1">
                <a:solidFill>
                  <a:srgbClr val="000000"/>
                </a:solidFill>
              </a:rPr>
              <a:t>aTree.getRootData</a:t>
            </a:r>
            <a:r>
              <a:rPr dirty="0">
                <a:solidFill>
                  <a:srgbClr val="000000"/>
                </a:solidFill>
              </a:rPr>
              <a:t>());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System.out.println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"Height of tree is "</a:t>
            </a:r>
            <a:r>
              <a:rPr dirty="0"/>
              <a:t> + </a:t>
            </a:r>
            <a:r>
              <a:rPr dirty="0" err="1"/>
              <a:t>aTree.getHeight</a:t>
            </a:r>
            <a:r>
              <a:rPr dirty="0"/>
              <a:t>());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System.out.println</a:t>
            </a:r>
            <a:r>
              <a:rPr dirty="0"/>
              <a:t>(</a:t>
            </a:r>
            <a:r>
              <a:rPr dirty="0">
                <a:solidFill>
                  <a:srgbClr val="D12F1B"/>
                </a:solidFill>
              </a:rPr>
              <a:t>"Tree has "</a:t>
            </a:r>
            <a:r>
              <a:rPr dirty="0"/>
              <a:t> + </a:t>
            </a:r>
            <a:r>
              <a:rPr dirty="0" err="1"/>
              <a:t>aTree.getNumberOfNodes</a:t>
            </a:r>
            <a:r>
              <a:rPr dirty="0"/>
              <a:t>() + </a:t>
            </a:r>
            <a:r>
              <a:rPr dirty="0">
                <a:solidFill>
                  <a:srgbClr val="D12F1B"/>
                </a:solidFill>
              </a:rPr>
              <a:t>" nodes"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// Display nodes in preorder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err="1">
                <a:solidFill>
                  <a:srgbClr val="000000"/>
                </a:solidFill>
              </a:rPr>
              <a:t>System.out.println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"A preorder traversal visits nodes in this order:"</a:t>
            </a:r>
            <a:r>
              <a:rPr dirty="0">
                <a:solidFill>
                  <a:srgbClr val="000000"/>
                </a:solidFill>
              </a:rPr>
              <a:t>);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Iterator&lt;String&gt; preorder = </a:t>
            </a:r>
            <a:r>
              <a:rPr dirty="0" err="1"/>
              <a:t>aTree.getPreorderIterator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while</a:t>
            </a:r>
            <a:r>
              <a:rPr dirty="0"/>
              <a:t> (</a:t>
            </a:r>
            <a:r>
              <a:rPr dirty="0" err="1"/>
              <a:t>preorder.hasNext</a:t>
            </a:r>
            <a:r>
              <a:rPr dirty="0"/>
              <a:t>())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/>
              <a:t>System.out.print</a:t>
            </a:r>
            <a:r>
              <a:rPr dirty="0"/>
              <a:t>(</a:t>
            </a:r>
            <a:r>
              <a:rPr dirty="0" err="1"/>
              <a:t>preorder.next</a:t>
            </a:r>
            <a:r>
              <a:rPr dirty="0"/>
              <a:t>() + </a:t>
            </a:r>
            <a:r>
              <a:rPr dirty="0">
                <a:solidFill>
                  <a:srgbClr val="D12F1B"/>
                </a:solidFill>
              </a:rPr>
              <a:t>" "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 err="1"/>
              <a:t>System.out.println</a:t>
            </a:r>
            <a:r>
              <a:rPr dirty="0"/>
              <a:t>();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54" name="A diagram illustrates binary trees with 1 letter strings.&#10;&#10;Picture 2" descr="A diagram illustrates binary trees with 1 letter string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4110495"/>
            <a:ext cx="2303684" cy="185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FIGURE 24-14 A binary tree whose nodes contain one-letter strings"/>
          <p:cNvSpPr txBox="1"/>
          <p:nvPr/>
        </p:nvSpPr>
        <p:spPr>
          <a:xfrm>
            <a:off x="3450728" y="4377628"/>
            <a:ext cx="2868614" cy="131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411479">
              <a:defRPr sz="1979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24-14 A binary tree whose nodes contain one-letter strings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Hierarchical Organizations</a:t>
            </a:r>
          </a:p>
        </p:txBody>
      </p:sp>
      <p:sp>
        <p:nvSpPr>
          <p:cNvPr id="50" name="FIGURE 24-1 Carole’s children and grandchildren"/>
          <p:cNvSpPr txBox="1">
            <a:spLocks noGrp="1"/>
          </p:cNvSpPr>
          <p:nvPr>
            <p:ph type="body" sz="quarter" idx="1"/>
          </p:nvPr>
        </p:nvSpPr>
        <p:spPr>
          <a:xfrm>
            <a:off x="194901" y="5321300"/>
            <a:ext cx="8622632" cy="944241"/>
          </a:xfrm>
          <a:prstGeom prst="rect">
            <a:avLst/>
          </a:prstGeom>
        </p:spPr>
        <p:txBody>
          <a:bodyPr/>
          <a:lstStyle>
            <a:lvl1pPr defTabSz="630936">
              <a:defRPr sz="3036"/>
            </a:lvl1pPr>
          </a:lstStyle>
          <a:p>
            <a:r>
              <a:t>FIGURE 24-1 Carole’s children and grandchildren</a:t>
            </a:r>
          </a:p>
        </p:txBody>
      </p:sp>
      <p:pic>
        <p:nvPicPr>
          <p:cNvPr id="51" name="Hierarchical chart of Caroles family.&#10;&#10;Picture 1" descr="Hierarchical chart of Caroles family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68" y="1125573"/>
            <a:ext cx="7447298" cy="3627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Expression Trees</a:t>
            </a:r>
          </a:p>
        </p:txBody>
      </p:sp>
      <p:sp>
        <p:nvSpPr>
          <p:cNvPr id="158" name="FIGURE 24-15 Expression trees for four algebraic expression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493776">
              <a:defRPr sz="2376"/>
            </a:lvl1pPr>
          </a:lstStyle>
          <a:p>
            <a:r>
              <a:t>FIGURE 24-15 Expression trees for four algebraic expressions</a:t>
            </a:r>
          </a:p>
        </p:txBody>
      </p:sp>
      <p:pic>
        <p:nvPicPr>
          <p:cNvPr id="159" name="A diagram illustrates binary trees for 4 algebraic expressions. a divided by b." descr="A diagram illustrates binary trees for 4 algebraic expressions. a divided by b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466" y="1774825"/>
            <a:ext cx="1406154" cy="15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 diagram illustrates binary trees for 4 algebraic expressions. A times the quantity b plus c" descr="A diagram illustrates binary trees for 4 algebraic expressions. A times the quantity b plus 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8149" y="1787525"/>
            <a:ext cx="1722501" cy="2337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A diagram illustrates binary trees for 4 algebraic expressions.&#10;A times b plus c." descr="A diagram illustrates binary trees for 4 algebraic expressions.A times b plus c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8349" y="1774825"/>
            <a:ext cx="1785181" cy="231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A diagram illustrates binary trees for 4 algebraic expressions. &#10;A * ( b + c * d) / e" descr="A diagram illustrates binary trees for 4 algebraic expressions. A * ( b + c * d) / 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7159" y="1787525"/>
            <a:ext cx="2119890" cy="3828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Expression Trees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676655">
              <a:defRPr sz="2664"/>
            </a:lvl1pPr>
          </a:lstStyle>
          <a:p>
            <a:r>
              <a:t>Algorithm for postorder traversal of an expression tree.</a:t>
            </a:r>
          </a:p>
        </p:txBody>
      </p:sp>
      <p:sp>
        <p:nvSpPr>
          <p:cNvPr id="166" name="Algorithm evaluate(expressionTree)…"/>
          <p:cNvSpPr txBox="1"/>
          <p:nvPr/>
        </p:nvSpPr>
        <p:spPr>
          <a:xfrm>
            <a:off x="457200" y="954019"/>
            <a:ext cx="7536322" cy="417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2465704"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/>
              <a:t>evaluate(</a:t>
            </a:r>
            <a:r>
              <a:rPr dirty="0" err="1"/>
              <a:t>expressionTree</a:t>
            </a:r>
            <a:r>
              <a:rPr dirty="0"/>
              <a:t>) </a:t>
            </a:r>
          </a:p>
          <a:p>
            <a:pPr marR="2465704" defTabSz="457200">
              <a:spcBef>
                <a:spcPts val="600"/>
              </a:spcBef>
              <a:defRPr sz="1800" b="1"/>
            </a:pPr>
            <a:r>
              <a:rPr dirty="0"/>
              <a:t>if </a:t>
            </a:r>
            <a:r>
              <a:rPr b="0" dirty="0"/>
              <a:t>(</a:t>
            </a:r>
            <a:r>
              <a:rPr b="0" dirty="0" err="1"/>
              <a:t>expressionTree</a:t>
            </a:r>
            <a:r>
              <a:rPr b="0" dirty="0"/>
              <a:t> </a:t>
            </a:r>
            <a:r>
              <a:rPr b="0" i="1" dirty="0">
                <a:latin typeface="Times New Roman"/>
                <a:ea typeface="Times New Roman"/>
                <a:cs typeface="Times New Roman"/>
                <a:sym typeface="Times New Roman"/>
              </a:rPr>
              <a:t>is empty</a:t>
            </a:r>
            <a:r>
              <a:rPr b="0" dirty="0"/>
              <a:t>)</a:t>
            </a:r>
            <a:endParaRPr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indent="457200" defTabSz="457200">
              <a:spcBef>
                <a:spcPts val="600"/>
              </a:spcBef>
              <a:defRPr sz="1800" b="1"/>
            </a:pPr>
            <a:r>
              <a:rPr dirty="0"/>
              <a:t>return </a:t>
            </a:r>
            <a:r>
              <a:rPr b="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</a:p>
          <a:p>
            <a:pPr defTabSz="457200">
              <a:spcBef>
                <a:spcPts val="600"/>
              </a:spcBef>
              <a:defRPr sz="1800" b="1"/>
            </a:pPr>
            <a:r>
              <a:rPr dirty="0"/>
              <a:t>else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{</a:t>
            </a:r>
          </a:p>
          <a:p>
            <a:pPr marR="850264" lvl="2" indent="457200" defTabSz="457200">
              <a:spcBef>
                <a:spcPts val="600"/>
              </a:spcBef>
              <a:defRPr sz="1800"/>
            </a:pPr>
            <a:r>
              <a:rPr dirty="0" err="1"/>
              <a:t>firstOperand</a:t>
            </a:r>
            <a:r>
              <a:rPr dirty="0"/>
              <a:t> = evaluate(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left subtree of </a:t>
            </a:r>
            <a:r>
              <a:rPr dirty="0" err="1"/>
              <a:t>expressionTree</a:t>
            </a:r>
            <a:r>
              <a:rPr dirty="0"/>
              <a:t>) </a:t>
            </a:r>
          </a:p>
          <a:p>
            <a:pPr marR="850264" lvl="2" indent="457200" defTabSz="457200">
              <a:spcBef>
                <a:spcPts val="600"/>
              </a:spcBef>
              <a:defRPr sz="1800"/>
            </a:pPr>
            <a:r>
              <a:rPr dirty="0" err="1"/>
              <a:t>secondOperand</a:t>
            </a:r>
            <a:r>
              <a:rPr dirty="0"/>
              <a:t> = evaluate(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right subtree of </a:t>
            </a:r>
            <a:r>
              <a:rPr dirty="0" err="1"/>
              <a:t>expressionTree</a:t>
            </a:r>
            <a:r>
              <a:rPr dirty="0"/>
              <a:t>) </a:t>
            </a:r>
          </a:p>
          <a:p>
            <a:pPr marR="850264" lvl="2" indent="457200" defTabSz="457200">
              <a:spcBef>
                <a:spcPts val="600"/>
              </a:spcBef>
              <a:defRPr sz="1800"/>
            </a:pPr>
            <a:r>
              <a:rPr dirty="0"/>
              <a:t>operator =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the root of </a:t>
            </a:r>
            <a:r>
              <a:rPr dirty="0" err="1"/>
              <a:t>expressionTree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" lvl="2" indent="462280" defTabSz="457200">
              <a:spcBef>
                <a:spcPts val="600"/>
              </a:spcBef>
              <a:tabLst>
                <a:tab pos="1270000" algn="l"/>
              </a:tabLst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 dirty="0">
                <a:latin typeface="+mj-lt"/>
                <a:ea typeface="+mj-ea"/>
                <a:cs typeface="+mj-cs"/>
                <a:sym typeface="Arial"/>
              </a:rPr>
              <a:t>return </a:t>
            </a:r>
            <a:r>
              <a:rPr dirty="0"/>
              <a:t>the result of the operation </a:t>
            </a:r>
            <a:r>
              <a:rPr i="0" dirty="0">
                <a:latin typeface="+mj-lt"/>
                <a:ea typeface="+mj-ea"/>
                <a:cs typeface="+mj-cs"/>
                <a:sym typeface="Arial"/>
              </a:rPr>
              <a:t>operator </a:t>
            </a:r>
            <a:r>
              <a:rPr dirty="0"/>
              <a:t>and its operands </a:t>
            </a:r>
            <a:r>
              <a:rPr i="0" dirty="0" err="1">
                <a:latin typeface="+mj-lt"/>
                <a:ea typeface="+mj-ea"/>
                <a:cs typeface="+mj-cs"/>
                <a:sym typeface="Arial"/>
              </a:rPr>
              <a:t>firstOperand</a:t>
            </a:r>
            <a:endParaRPr i="0" dirty="0">
              <a:latin typeface="+mj-lt"/>
              <a:ea typeface="+mj-ea"/>
              <a:cs typeface="+mj-cs"/>
              <a:sym typeface="Arial"/>
            </a:endParaRPr>
          </a:p>
          <a:p>
            <a:pPr marL="1529080" lvl="2" indent="462280" defTabSz="457200">
              <a:spcBef>
                <a:spcPts val="600"/>
              </a:spcBef>
              <a:tabLst>
                <a:tab pos="1270000" algn="l"/>
              </a:tabLst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and </a:t>
            </a:r>
            <a:r>
              <a:rPr dirty="0" err="1"/>
              <a:t>secondOperand</a:t>
            </a:r>
            <a:endParaRPr dirty="0"/>
          </a:p>
          <a:p>
            <a:pPr defTabSz="457200">
              <a:spcBef>
                <a:spcPts val="60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59536">
              <a:defRPr sz="4136"/>
            </a:lvl1pPr>
          </a:lstStyle>
          <a:p>
            <a:r>
              <a:t>Expert System Using A Decision Tree</a:t>
            </a:r>
          </a:p>
        </p:txBody>
      </p:sp>
      <p:sp>
        <p:nvSpPr>
          <p:cNvPr id="169" name="FIGURE 24-16 A portion of a binary decision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24-16 A portion of a binary decision tree</a:t>
            </a:r>
          </a:p>
        </p:txBody>
      </p:sp>
      <p:pic>
        <p:nvPicPr>
          <p:cNvPr id="170" name="A diagram illustrates a portion of binary decision tree&#10;&#10;Picture 2" descr="A diagram illustrates a portion of binary decision tree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205720"/>
            <a:ext cx="8534400" cy="4626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Search Tree</a:t>
            </a:r>
          </a:p>
        </p:txBody>
      </p:sp>
      <p:sp>
        <p:nvSpPr>
          <p:cNvPr id="187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40145" y="816041"/>
            <a:ext cx="8622855" cy="5031976"/>
          </a:xfrm>
          <a:prstGeom prst="rect">
            <a:avLst/>
          </a:prstGeom>
        </p:spPr>
        <p:txBody>
          <a:bodyPr/>
          <a:lstStyle/>
          <a:p>
            <a:r>
              <a:t>For each node in a binary search tree</a:t>
            </a:r>
          </a:p>
          <a:p>
            <a:pPr lvl="1"/>
            <a:r>
              <a:t>Node’s data is greater than all data in node’s left subtree</a:t>
            </a:r>
          </a:p>
          <a:p>
            <a:pPr lvl="1"/>
            <a:r>
              <a:t>Node’s data is less than all data in node’s right subtree</a:t>
            </a:r>
          </a:p>
          <a:p>
            <a:r>
              <a:t>Every node in a binary search tree is the root of a binary search tree</a:t>
            </a:r>
          </a:p>
        </p:txBody>
      </p:sp>
      <p:pic>
        <p:nvPicPr>
          <p:cNvPr id="188" name="A diagram illustrates binary tree. Jared is set as root. Brittany and Megan are its children. Brett and Doug are children of Brittany. Jim and Whitney are children of Megan.&#10;&#10;Picture 2" descr="A diagram illustrates binary tree. Jared is set as root. Brittany and Megan are its children. Brett and Doug are children of Brittany. Jim and Whitney are children of Mega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301" y="3429000"/>
            <a:ext cx="6193931" cy="23271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FIGURE 24-19 A binary search tree of names"/>
          <p:cNvSpPr txBox="1"/>
          <p:nvPr/>
        </p:nvSpPr>
        <p:spPr>
          <a:xfrm>
            <a:off x="443971" y="5848016"/>
            <a:ext cx="8229601" cy="581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fontScale="92500" lnSpcReduction="10000"/>
          </a:bodyPr>
          <a:lstStyle>
            <a:lvl1pPr defTabSz="612648">
              <a:defRPr sz="294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24-19 A binary search tree of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Search Tree</a:t>
            </a:r>
          </a:p>
        </p:txBody>
      </p:sp>
      <p:sp>
        <p:nvSpPr>
          <p:cNvPr id="192" name="FIGURE 24-20 Two binary search trees containing the same data as the tree in Figure 24-19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448055">
              <a:defRPr sz="2156"/>
            </a:lvl1pPr>
          </a:lstStyle>
          <a:p>
            <a:r>
              <a:t>FIGURE 24-20 Two binary search trees containing the same data as the tree in Figure 24-19</a:t>
            </a:r>
          </a:p>
        </p:txBody>
      </p:sp>
      <p:pic>
        <p:nvPicPr>
          <p:cNvPr id="193" name="A diagram illustrates 2 binary search trees.&#10;&#10;Picture 2" descr="A diagram illustrates 2 binary search tre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217" y="2481720"/>
            <a:ext cx="4256783" cy="2605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A diagram illustrates 2 binary search trees.&#10;&#10;Picture 2" descr="A diagram illustrates 2 binary search trees.Picture 2"/>
          <p:cNvPicPr>
            <a:picLocks noChangeAspect="1"/>
          </p:cNvPicPr>
          <p:nvPr/>
        </p:nvPicPr>
        <p:blipFill>
          <a:blip r:embed="rId3">
            <a:extLst/>
          </a:blip>
          <a:srcRect t="540" r="510" b="3"/>
          <a:stretch>
            <a:fillRect/>
          </a:stretch>
        </p:blipFill>
        <p:spPr>
          <a:xfrm>
            <a:off x="3883211" y="807814"/>
            <a:ext cx="5057040" cy="466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964" y="0"/>
                </a:moveTo>
                <a:cubicBezTo>
                  <a:pt x="938" y="0"/>
                  <a:pt x="955" y="78"/>
                  <a:pt x="1000" y="173"/>
                </a:cubicBezTo>
                <a:cubicBezTo>
                  <a:pt x="1106" y="395"/>
                  <a:pt x="1105" y="643"/>
                  <a:pt x="998" y="809"/>
                </a:cubicBezTo>
                <a:cubicBezTo>
                  <a:pt x="929" y="916"/>
                  <a:pt x="927" y="940"/>
                  <a:pt x="990" y="940"/>
                </a:cubicBezTo>
                <a:cubicBezTo>
                  <a:pt x="1103" y="940"/>
                  <a:pt x="1272" y="567"/>
                  <a:pt x="1219" y="434"/>
                </a:cubicBezTo>
                <a:cubicBezTo>
                  <a:pt x="1194" y="373"/>
                  <a:pt x="1179" y="300"/>
                  <a:pt x="1185" y="272"/>
                </a:cubicBezTo>
                <a:cubicBezTo>
                  <a:pt x="1198" y="209"/>
                  <a:pt x="1029" y="0"/>
                  <a:pt x="964" y="0"/>
                </a:cubicBezTo>
                <a:close/>
                <a:moveTo>
                  <a:pt x="471" y="37"/>
                </a:moveTo>
                <a:cubicBezTo>
                  <a:pt x="382" y="18"/>
                  <a:pt x="305" y="53"/>
                  <a:pt x="249" y="145"/>
                </a:cubicBezTo>
                <a:cubicBezTo>
                  <a:pt x="138" y="330"/>
                  <a:pt x="137" y="609"/>
                  <a:pt x="249" y="794"/>
                </a:cubicBezTo>
                <a:cubicBezTo>
                  <a:pt x="351" y="963"/>
                  <a:pt x="424" y="982"/>
                  <a:pt x="414" y="837"/>
                </a:cubicBezTo>
                <a:cubicBezTo>
                  <a:pt x="408" y="754"/>
                  <a:pt x="441" y="737"/>
                  <a:pt x="585" y="752"/>
                </a:cubicBezTo>
                <a:cubicBezTo>
                  <a:pt x="930" y="788"/>
                  <a:pt x="1019" y="554"/>
                  <a:pt x="770" y="257"/>
                </a:cubicBezTo>
                <a:cubicBezTo>
                  <a:pt x="662" y="130"/>
                  <a:pt x="560" y="56"/>
                  <a:pt x="471" y="37"/>
                </a:cubicBezTo>
                <a:close/>
                <a:moveTo>
                  <a:pt x="1012" y="2460"/>
                </a:moveTo>
                <a:lnTo>
                  <a:pt x="725" y="2613"/>
                </a:lnTo>
                <a:cubicBezTo>
                  <a:pt x="154" y="2916"/>
                  <a:pt x="9" y="3556"/>
                  <a:pt x="392" y="4084"/>
                </a:cubicBezTo>
                <a:cubicBezTo>
                  <a:pt x="638" y="4424"/>
                  <a:pt x="815" y="4459"/>
                  <a:pt x="2292" y="4460"/>
                </a:cubicBezTo>
                <a:lnTo>
                  <a:pt x="3634" y="4460"/>
                </a:lnTo>
                <a:lnTo>
                  <a:pt x="3949" y="4762"/>
                </a:lnTo>
                <a:cubicBezTo>
                  <a:pt x="4123" y="4928"/>
                  <a:pt x="4259" y="5104"/>
                  <a:pt x="4253" y="5154"/>
                </a:cubicBezTo>
                <a:cubicBezTo>
                  <a:pt x="4246" y="5206"/>
                  <a:pt x="4135" y="5277"/>
                  <a:pt x="3992" y="5323"/>
                </a:cubicBezTo>
                <a:cubicBezTo>
                  <a:pt x="3761" y="5396"/>
                  <a:pt x="3371" y="5728"/>
                  <a:pt x="3434" y="5797"/>
                </a:cubicBezTo>
                <a:cubicBezTo>
                  <a:pt x="3449" y="5814"/>
                  <a:pt x="3425" y="5882"/>
                  <a:pt x="3381" y="5950"/>
                </a:cubicBezTo>
                <a:cubicBezTo>
                  <a:pt x="3281" y="6104"/>
                  <a:pt x="3279" y="6396"/>
                  <a:pt x="3376" y="6547"/>
                </a:cubicBezTo>
                <a:cubicBezTo>
                  <a:pt x="3417" y="6611"/>
                  <a:pt x="3457" y="6688"/>
                  <a:pt x="3464" y="6720"/>
                </a:cubicBezTo>
                <a:cubicBezTo>
                  <a:pt x="3500" y="6876"/>
                  <a:pt x="3543" y="6934"/>
                  <a:pt x="3712" y="7047"/>
                </a:cubicBezTo>
                <a:cubicBezTo>
                  <a:pt x="3813" y="7115"/>
                  <a:pt x="3919" y="7155"/>
                  <a:pt x="3948" y="7136"/>
                </a:cubicBezTo>
                <a:cubicBezTo>
                  <a:pt x="3976" y="7117"/>
                  <a:pt x="4014" y="7130"/>
                  <a:pt x="4034" y="7165"/>
                </a:cubicBezTo>
                <a:cubicBezTo>
                  <a:pt x="4054" y="7200"/>
                  <a:pt x="4105" y="7213"/>
                  <a:pt x="4146" y="7196"/>
                </a:cubicBezTo>
                <a:cubicBezTo>
                  <a:pt x="4187" y="7179"/>
                  <a:pt x="4233" y="7191"/>
                  <a:pt x="4251" y="7222"/>
                </a:cubicBezTo>
                <a:cubicBezTo>
                  <a:pt x="4270" y="7255"/>
                  <a:pt x="4761" y="7279"/>
                  <a:pt x="5437" y="7279"/>
                </a:cubicBezTo>
                <a:lnTo>
                  <a:pt x="6593" y="7279"/>
                </a:lnTo>
                <a:lnTo>
                  <a:pt x="6759" y="7483"/>
                </a:lnTo>
                <a:cubicBezTo>
                  <a:pt x="6851" y="7596"/>
                  <a:pt x="6946" y="7689"/>
                  <a:pt x="6971" y="7689"/>
                </a:cubicBezTo>
                <a:cubicBezTo>
                  <a:pt x="6996" y="7689"/>
                  <a:pt x="7087" y="7768"/>
                  <a:pt x="7171" y="7864"/>
                </a:cubicBezTo>
                <a:cubicBezTo>
                  <a:pt x="7284" y="7991"/>
                  <a:pt x="7305" y="8044"/>
                  <a:pt x="7249" y="8060"/>
                </a:cubicBezTo>
                <a:cubicBezTo>
                  <a:pt x="7207" y="8073"/>
                  <a:pt x="7052" y="8116"/>
                  <a:pt x="6904" y="8154"/>
                </a:cubicBezTo>
                <a:cubicBezTo>
                  <a:pt x="6342" y="8300"/>
                  <a:pt x="6034" y="8787"/>
                  <a:pt x="6163" y="9325"/>
                </a:cubicBezTo>
                <a:cubicBezTo>
                  <a:pt x="6241" y="9653"/>
                  <a:pt x="6503" y="9943"/>
                  <a:pt x="6802" y="10033"/>
                </a:cubicBezTo>
                <a:cubicBezTo>
                  <a:pt x="6921" y="10069"/>
                  <a:pt x="7537" y="10096"/>
                  <a:pt x="8248" y="10096"/>
                </a:cubicBezTo>
                <a:lnTo>
                  <a:pt x="9487" y="10096"/>
                </a:lnTo>
                <a:lnTo>
                  <a:pt x="9805" y="10396"/>
                </a:lnTo>
                <a:cubicBezTo>
                  <a:pt x="10131" y="10702"/>
                  <a:pt x="10162" y="10800"/>
                  <a:pt x="9932" y="10800"/>
                </a:cubicBezTo>
                <a:cubicBezTo>
                  <a:pt x="9670" y="10800"/>
                  <a:pt x="9207" y="11037"/>
                  <a:pt x="9059" y="11247"/>
                </a:cubicBezTo>
                <a:cubicBezTo>
                  <a:pt x="8871" y="11514"/>
                  <a:pt x="8820" y="11983"/>
                  <a:pt x="8961" y="12151"/>
                </a:cubicBezTo>
                <a:cubicBezTo>
                  <a:pt x="9014" y="12215"/>
                  <a:pt x="9041" y="12267"/>
                  <a:pt x="9020" y="12267"/>
                </a:cubicBezTo>
                <a:cubicBezTo>
                  <a:pt x="9000" y="12267"/>
                  <a:pt x="9024" y="12333"/>
                  <a:pt x="9071" y="12412"/>
                </a:cubicBezTo>
                <a:cubicBezTo>
                  <a:pt x="9168" y="12573"/>
                  <a:pt x="9579" y="12810"/>
                  <a:pt x="9729" y="12793"/>
                </a:cubicBezTo>
                <a:cubicBezTo>
                  <a:pt x="9782" y="12787"/>
                  <a:pt x="10387" y="12785"/>
                  <a:pt x="11071" y="12789"/>
                </a:cubicBezTo>
                <a:lnTo>
                  <a:pt x="12315" y="12799"/>
                </a:lnTo>
                <a:lnTo>
                  <a:pt x="12668" y="13144"/>
                </a:lnTo>
                <a:cubicBezTo>
                  <a:pt x="12913" y="13386"/>
                  <a:pt x="12994" y="13498"/>
                  <a:pt x="12938" y="13517"/>
                </a:cubicBezTo>
                <a:cubicBezTo>
                  <a:pt x="12893" y="13533"/>
                  <a:pt x="12753" y="13576"/>
                  <a:pt x="12626" y="13613"/>
                </a:cubicBezTo>
                <a:cubicBezTo>
                  <a:pt x="11921" y="13821"/>
                  <a:pt x="11686" y="14696"/>
                  <a:pt x="12193" y="15222"/>
                </a:cubicBezTo>
                <a:cubicBezTo>
                  <a:pt x="12312" y="15345"/>
                  <a:pt x="12438" y="15433"/>
                  <a:pt x="12473" y="15419"/>
                </a:cubicBezTo>
                <a:cubicBezTo>
                  <a:pt x="12508" y="15404"/>
                  <a:pt x="12583" y="15429"/>
                  <a:pt x="12639" y="15474"/>
                </a:cubicBezTo>
                <a:cubicBezTo>
                  <a:pt x="12720" y="15538"/>
                  <a:pt x="13007" y="15555"/>
                  <a:pt x="13966" y="15555"/>
                </a:cubicBezTo>
                <a:lnTo>
                  <a:pt x="15192" y="15555"/>
                </a:lnTo>
                <a:lnTo>
                  <a:pt x="15482" y="15838"/>
                </a:lnTo>
                <a:cubicBezTo>
                  <a:pt x="15641" y="15993"/>
                  <a:pt x="15757" y="16148"/>
                  <a:pt x="15738" y="16182"/>
                </a:cubicBezTo>
                <a:cubicBezTo>
                  <a:pt x="15718" y="16216"/>
                  <a:pt x="15591" y="16259"/>
                  <a:pt x="15455" y="16279"/>
                </a:cubicBezTo>
                <a:cubicBezTo>
                  <a:pt x="14992" y="16348"/>
                  <a:pt x="14670" y="16752"/>
                  <a:pt x="14670" y="17266"/>
                </a:cubicBezTo>
                <a:cubicBezTo>
                  <a:pt x="14670" y="17595"/>
                  <a:pt x="14865" y="17915"/>
                  <a:pt x="15173" y="18094"/>
                </a:cubicBezTo>
                <a:cubicBezTo>
                  <a:pt x="15389" y="18219"/>
                  <a:pt x="15473" y="18227"/>
                  <a:pt x="16722" y="18245"/>
                </a:cubicBezTo>
                <a:lnTo>
                  <a:pt x="18044" y="18263"/>
                </a:lnTo>
                <a:lnTo>
                  <a:pt x="18210" y="18428"/>
                </a:lnTo>
                <a:cubicBezTo>
                  <a:pt x="18303" y="18519"/>
                  <a:pt x="18483" y="18692"/>
                  <a:pt x="18609" y="18813"/>
                </a:cubicBezTo>
                <a:cubicBezTo>
                  <a:pt x="18735" y="18933"/>
                  <a:pt x="18825" y="19054"/>
                  <a:pt x="18809" y="19083"/>
                </a:cubicBezTo>
                <a:cubicBezTo>
                  <a:pt x="18792" y="19112"/>
                  <a:pt x="18457" y="19136"/>
                  <a:pt x="18065" y="19136"/>
                </a:cubicBezTo>
                <a:cubicBezTo>
                  <a:pt x="17482" y="19137"/>
                  <a:pt x="17310" y="19158"/>
                  <a:pt x="17126" y="19248"/>
                </a:cubicBezTo>
                <a:cubicBezTo>
                  <a:pt x="16906" y="19356"/>
                  <a:pt x="16675" y="19561"/>
                  <a:pt x="16671" y="19649"/>
                </a:cubicBezTo>
                <a:cubicBezTo>
                  <a:pt x="16671" y="19673"/>
                  <a:pt x="16648" y="19786"/>
                  <a:pt x="16621" y="19899"/>
                </a:cubicBezTo>
                <a:cubicBezTo>
                  <a:pt x="16560" y="20144"/>
                  <a:pt x="16619" y="20472"/>
                  <a:pt x="16761" y="20679"/>
                </a:cubicBezTo>
                <a:cubicBezTo>
                  <a:pt x="16875" y="20845"/>
                  <a:pt x="17152" y="21042"/>
                  <a:pt x="17199" y="20991"/>
                </a:cubicBezTo>
                <a:cubicBezTo>
                  <a:pt x="17215" y="20973"/>
                  <a:pt x="17280" y="20997"/>
                  <a:pt x="17343" y="21045"/>
                </a:cubicBezTo>
                <a:cubicBezTo>
                  <a:pt x="17510" y="21172"/>
                  <a:pt x="20709" y="21172"/>
                  <a:pt x="20877" y="21045"/>
                </a:cubicBezTo>
                <a:cubicBezTo>
                  <a:pt x="20939" y="20997"/>
                  <a:pt x="21004" y="20976"/>
                  <a:pt x="21022" y="20995"/>
                </a:cubicBezTo>
                <a:cubicBezTo>
                  <a:pt x="21083" y="21061"/>
                  <a:pt x="21448" y="20708"/>
                  <a:pt x="21524" y="20510"/>
                </a:cubicBezTo>
                <a:cubicBezTo>
                  <a:pt x="21575" y="20377"/>
                  <a:pt x="21600" y="20217"/>
                  <a:pt x="21597" y="20063"/>
                </a:cubicBezTo>
                <a:cubicBezTo>
                  <a:pt x="21594" y="19909"/>
                  <a:pt x="21563" y="19759"/>
                  <a:pt x="21507" y="19646"/>
                </a:cubicBezTo>
                <a:cubicBezTo>
                  <a:pt x="21456" y="19542"/>
                  <a:pt x="21420" y="19438"/>
                  <a:pt x="21426" y="19414"/>
                </a:cubicBezTo>
                <a:cubicBezTo>
                  <a:pt x="21432" y="19390"/>
                  <a:pt x="21419" y="19374"/>
                  <a:pt x="21397" y="19379"/>
                </a:cubicBezTo>
                <a:cubicBezTo>
                  <a:pt x="21375" y="19384"/>
                  <a:pt x="21246" y="19332"/>
                  <a:pt x="21112" y="19263"/>
                </a:cubicBezTo>
                <a:cubicBezTo>
                  <a:pt x="20896" y="19152"/>
                  <a:pt x="20773" y="19137"/>
                  <a:pt x="20019" y="19136"/>
                </a:cubicBezTo>
                <a:lnTo>
                  <a:pt x="19170" y="19136"/>
                </a:lnTo>
                <a:lnTo>
                  <a:pt x="18761" y="18748"/>
                </a:lnTo>
                <a:cubicBezTo>
                  <a:pt x="18537" y="18535"/>
                  <a:pt x="18364" y="18340"/>
                  <a:pt x="18378" y="18316"/>
                </a:cubicBezTo>
                <a:cubicBezTo>
                  <a:pt x="18392" y="18292"/>
                  <a:pt x="18536" y="18257"/>
                  <a:pt x="18700" y="18239"/>
                </a:cubicBezTo>
                <a:cubicBezTo>
                  <a:pt x="18864" y="18221"/>
                  <a:pt x="19091" y="18150"/>
                  <a:pt x="19204" y="18081"/>
                </a:cubicBezTo>
                <a:cubicBezTo>
                  <a:pt x="19435" y="17940"/>
                  <a:pt x="19678" y="17595"/>
                  <a:pt x="19634" y="17470"/>
                </a:cubicBezTo>
                <a:cubicBezTo>
                  <a:pt x="19618" y="17425"/>
                  <a:pt x="19630" y="17361"/>
                  <a:pt x="19661" y="17327"/>
                </a:cubicBezTo>
                <a:cubicBezTo>
                  <a:pt x="19756" y="17224"/>
                  <a:pt x="19661" y="16879"/>
                  <a:pt x="19475" y="16658"/>
                </a:cubicBezTo>
                <a:cubicBezTo>
                  <a:pt x="19148" y="16268"/>
                  <a:pt x="19110" y="16259"/>
                  <a:pt x="17548" y="16259"/>
                </a:cubicBezTo>
                <a:lnTo>
                  <a:pt x="16141" y="16259"/>
                </a:lnTo>
                <a:lnTo>
                  <a:pt x="15814" y="15952"/>
                </a:lnTo>
                <a:cubicBezTo>
                  <a:pt x="15633" y="15783"/>
                  <a:pt x="15502" y="15627"/>
                  <a:pt x="15524" y="15604"/>
                </a:cubicBezTo>
                <a:cubicBezTo>
                  <a:pt x="15546" y="15582"/>
                  <a:pt x="15727" y="15555"/>
                  <a:pt x="15927" y="15545"/>
                </a:cubicBezTo>
                <a:cubicBezTo>
                  <a:pt x="16239" y="15531"/>
                  <a:pt x="16327" y="15500"/>
                  <a:pt x="16536" y="15336"/>
                </a:cubicBezTo>
                <a:cubicBezTo>
                  <a:pt x="16981" y="14986"/>
                  <a:pt x="17082" y="14409"/>
                  <a:pt x="16773" y="13977"/>
                </a:cubicBezTo>
                <a:cubicBezTo>
                  <a:pt x="16718" y="13900"/>
                  <a:pt x="16672" y="13860"/>
                  <a:pt x="16671" y="13889"/>
                </a:cubicBezTo>
                <a:cubicBezTo>
                  <a:pt x="16671" y="13917"/>
                  <a:pt x="16638" y="13895"/>
                  <a:pt x="16599" y="13839"/>
                </a:cubicBezTo>
                <a:cubicBezTo>
                  <a:pt x="16426" y="13592"/>
                  <a:pt x="16208" y="13560"/>
                  <a:pt x="14709" y="13560"/>
                </a:cubicBezTo>
                <a:lnTo>
                  <a:pt x="13280" y="13560"/>
                </a:lnTo>
                <a:lnTo>
                  <a:pt x="13085" y="13339"/>
                </a:lnTo>
                <a:cubicBezTo>
                  <a:pt x="12978" y="13218"/>
                  <a:pt x="12836" y="13077"/>
                  <a:pt x="12770" y="13027"/>
                </a:cubicBezTo>
                <a:cubicBezTo>
                  <a:pt x="12602" y="12898"/>
                  <a:pt x="12683" y="12797"/>
                  <a:pt x="12951" y="12797"/>
                </a:cubicBezTo>
                <a:cubicBezTo>
                  <a:pt x="13483" y="12797"/>
                  <a:pt x="13878" y="12377"/>
                  <a:pt x="13895" y="11793"/>
                </a:cubicBezTo>
                <a:cubicBezTo>
                  <a:pt x="13904" y="11480"/>
                  <a:pt x="13891" y="11440"/>
                  <a:pt x="13705" y="11223"/>
                </a:cubicBezTo>
                <a:cubicBezTo>
                  <a:pt x="13391" y="10854"/>
                  <a:pt x="13157" y="10805"/>
                  <a:pt x="11680" y="10798"/>
                </a:cubicBezTo>
                <a:lnTo>
                  <a:pt x="10431" y="10793"/>
                </a:lnTo>
                <a:lnTo>
                  <a:pt x="10115" y="10495"/>
                </a:lnTo>
                <a:cubicBezTo>
                  <a:pt x="9942" y="10331"/>
                  <a:pt x="9815" y="10175"/>
                  <a:pt x="9831" y="10147"/>
                </a:cubicBezTo>
                <a:cubicBezTo>
                  <a:pt x="9847" y="10119"/>
                  <a:pt x="9972" y="10095"/>
                  <a:pt x="10112" y="10094"/>
                </a:cubicBezTo>
                <a:cubicBezTo>
                  <a:pt x="10402" y="10092"/>
                  <a:pt x="10746" y="9942"/>
                  <a:pt x="10919" y="9737"/>
                </a:cubicBezTo>
                <a:cubicBezTo>
                  <a:pt x="11161" y="9451"/>
                  <a:pt x="11223" y="9000"/>
                  <a:pt x="11058" y="8744"/>
                </a:cubicBezTo>
                <a:cubicBezTo>
                  <a:pt x="11006" y="8665"/>
                  <a:pt x="10969" y="8592"/>
                  <a:pt x="10975" y="8584"/>
                </a:cubicBezTo>
                <a:cubicBezTo>
                  <a:pt x="10999" y="8553"/>
                  <a:pt x="10900" y="8327"/>
                  <a:pt x="10865" y="8333"/>
                </a:cubicBezTo>
                <a:cubicBezTo>
                  <a:pt x="10843" y="8336"/>
                  <a:pt x="10751" y="8296"/>
                  <a:pt x="10660" y="8244"/>
                </a:cubicBezTo>
                <a:cubicBezTo>
                  <a:pt x="10568" y="8193"/>
                  <a:pt x="10458" y="8165"/>
                  <a:pt x="10417" y="8182"/>
                </a:cubicBezTo>
                <a:cubicBezTo>
                  <a:pt x="10376" y="8199"/>
                  <a:pt x="10330" y="8187"/>
                  <a:pt x="10312" y="8156"/>
                </a:cubicBezTo>
                <a:cubicBezTo>
                  <a:pt x="10293" y="8123"/>
                  <a:pt x="9737" y="8101"/>
                  <a:pt x="8951" y="8101"/>
                </a:cubicBezTo>
                <a:lnTo>
                  <a:pt x="7624" y="8101"/>
                </a:lnTo>
                <a:lnTo>
                  <a:pt x="7251" y="7741"/>
                </a:lnTo>
                <a:cubicBezTo>
                  <a:pt x="7046" y="7543"/>
                  <a:pt x="6891" y="7359"/>
                  <a:pt x="6907" y="7331"/>
                </a:cubicBezTo>
                <a:cubicBezTo>
                  <a:pt x="6923" y="7302"/>
                  <a:pt x="7044" y="7279"/>
                  <a:pt x="7175" y="7279"/>
                </a:cubicBezTo>
                <a:cubicBezTo>
                  <a:pt x="7306" y="7279"/>
                  <a:pt x="7549" y="7223"/>
                  <a:pt x="7715" y="7156"/>
                </a:cubicBezTo>
                <a:cubicBezTo>
                  <a:pt x="8122" y="6991"/>
                  <a:pt x="8310" y="6696"/>
                  <a:pt x="8310" y="6226"/>
                </a:cubicBezTo>
                <a:cubicBezTo>
                  <a:pt x="8310" y="5821"/>
                  <a:pt x="8169" y="5582"/>
                  <a:pt x="7826" y="5402"/>
                </a:cubicBezTo>
                <a:cubicBezTo>
                  <a:pt x="7594" y="5280"/>
                  <a:pt x="7543" y="5277"/>
                  <a:pt x="6344" y="5317"/>
                </a:cubicBezTo>
                <a:cubicBezTo>
                  <a:pt x="5436" y="5347"/>
                  <a:pt x="5094" y="5341"/>
                  <a:pt x="5066" y="5292"/>
                </a:cubicBezTo>
                <a:cubicBezTo>
                  <a:pt x="5045" y="5255"/>
                  <a:pt x="4937" y="5223"/>
                  <a:pt x="4824" y="5223"/>
                </a:cubicBezTo>
                <a:cubicBezTo>
                  <a:pt x="4689" y="5223"/>
                  <a:pt x="4585" y="5185"/>
                  <a:pt x="4522" y="5109"/>
                </a:cubicBezTo>
                <a:cubicBezTo>
                  <a:pt x="4469" y="5046"/>
                  <a:pt x="4411" y="5000"/>
                  <a:pt x="4392" y="5007"/>
                </a:cubicBezTo>
                <a:cubicBezTo>
                  <a:pt x="4335" y="5026"/>
                  <a:pt x="3949" y="4541"/>
                  <a:pt x="3988" y="4499"/>
                </a:cubicBezTo>
                <a:cubicBezTo>
                  <a:pt x="4008" y="4478"/>
                  <a:pt x="4107" y="4460"/>
                  <a:pt x="4209" y="4460"/>
                </a:cubicBezTo>
                <a:cubicBezTo>
                  <a:pt x="4310" y="4460"/>
                  <a:pt x="4445" y="4429"/>
                  <a:pt x="4510" y="4391"/>
                </a:cubicBezTo>
                <a:cubicBezTo>
                  <a:pt x="4575" y="4352"/>
                  <a:pt x="4655" y="4316"/>
                  <a:pt x="4687" y="4310"/>
                </a:cubicBezTo>
                <a:cubicBezTo>
                  <a:pt x="4769" y="4294"/>
                  <a:pt x="5063" y="3986"/>
                  <a:pt x="5049" y="3931"/>
                </a:cubicBezTo>
                <a:cubicBezTo>
                  <a:pt x="5043" y="3906"/>
                  <a:pt x="5073" y="3853"/>
                  <a:pt x="5117" y="3813"/>
                </a:cubicBezTo>
                <a:cubicBezTo>
                  <a:pt x="5277" y="3669"/>
                  <a:pt x="5195" y="3042"/>
                  <a:pt x="4998" y="2916"/>
                </a:cubicBezTo>
                <a:cubicBezTo>
                  <a:pt x="4957" y="2890"/>
                  <a:pt x="4937" y="2846"/>
                  <a:pt x="4953" y="2819"/>
                </a:cubicBezTo>
                <a:cubicBezTo>
                  <a:pt x="4968" y="2791"/>
                  <a:pt x="4865" y="2708"/>
                  <a:pt x="4724" y="2633"/>
                </a:cubicBezTo>
                <a:cubicBezTo>
                  <a:pt x="4473" y="2499"/>
                  <a:pt x="4425" y="2495"/>
                  <a:pt x="2739" y="2478"/>
                </a:cubicBezTo>
                <a:lnTo>
                  <a:pt x="1012" y="2460"/>
                </a:lnTo>
                <a:close/>
                <a:moveTo>
                  <a:pt x="2041" y="21216"/>
                </a:moveTo>
                <a:cubicBezTo>
                  <a:pt x="1947" y="21217"/>
                  <a:pt x="1881" y="21224"/>
                  <a:pt x="1868" y="21238"/>
                </a:cubicBezTo>
                <a:cubicBezTo>
                  <a:pt x="1853" y="21254"/>
                  <a:pt x="1676" y="21261"/>
                  <a:pt x="1475" y="21251"/>
                </a:cubicBezTo>
                <a:cubicBezTo>
                  <a:pt x="231" y="21189"/>
                  <a:pt x="0" y="21226"/>
                  <a:pt x="0" y="21490"/>
                </a:cubicBezTo>
                <a:cubicBezTo>
                  <a:pt x="0" y="21596"/>
                  <a:pt x="69" y="21600"/>
                  <a:pt x="1671" y="21600"/>
                </a:cubicBezTo>
                <a:cubicBezTo>
                  <a:pt x="3273" y="21600"/>
                  <a:pt x="3345" y="21596"/>
                  <a:pt x="3371" y="21488"/>
                </a:cubicBezTo>
                <a:cubicBezTo>
                  <a:pt x="3386" y="21426"/>
                  <a:pt x="3371" y="21346"/>
                  <a:pt x="3339" y="21311"/>
                </a:cubicBezTo>
                <a:cubicBezTo>
                  <a:pt x="3264" y="21230"/>
                  <a:pt x="3049" y="21229"/>
                  <a:pt x="3003" y="21309"/>
                </a:cubicBezTo>
                <a:cubicBezTo>
                  <a:pt x="2979" y="21352"/>
                  <a:pt x="2946" y="21352"/>
                  <a:pt x="2897" y="21308"/>
                </a:cubicBezTo>
                <a:cubicBezTo>
                  <a:pt x="2843" y="21260"/>
                  <a:pt x="2321" y="21212"/>
                  <a:pt x="2041" y="212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Search Tree</a:t>
            </a:r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Pseudocode for recursive search algorithm</a:t>
            </a:r>
          </a:p>
        </p:txBody>
      </p:sp>
      <p:sp>
        <p:nvSpPr>
          <p:cNvPr id="198" name="Algorithm bstSearch(binarySearchTree, desiredObject)…"/>
          <p:cNvSpPr txBox="1"/>
          <p:nvPr/>
        </p:nvSpPr>
        <p:spPr>
          <a:xfrm>
            <a:off x="443971" y="1060928"/>
            <a:ext cx="7364454" cy="4175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10515" defTabSz="457200">
              <a:spcBef>
                <a:spcPts val="600"/>
              </a:spcBef>
              <a:defRPr sz="1800" b="1"/>
            </a:pPr>
            <a:r>
              <a:rPr i="1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t>bstSearch(binarySearchTree, desiredObject)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latin typeface="+mj-lt"/>
                <a:ea typeface="+mj-ea"/>
                <a:cs typeface="+mj-cs"/>
                <a:sym typeface="Arial"/>
              </a:rPr>
              <a:t>// </a:t>
            </a:r>
            <a:r>
              <a:t>Searches a binary search tree for a given object.</a:t>
            </a:r>
          </a:p>
          <a:p>
            <a:pPr marL="310515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//</a:t>
            </a:r>
            <a:r>
              <a:rPr i="0" spc="-397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>
                <a:solidFill>
                  <a:schemeClr val="accent6"/>
                </a:solidFill>
              </a:rPr>
              <a:t>Returns true if the object is found</a:t>
            </a:r>
            <a:r>
              <a:t>.</a:t>
            </a:r>
          </a:p>
          <a:p>
            <a:pPr marL="310515" defTabSz="457200">
              <a:spcBef>
                <a:spcPts val="600"/>
              </a:spcBef>
              <a:defRPr sz="1800"/>
            </a:pPr>
            <a:r>
              <a:rPr b="1"/>
              <a:t>if </a:t>
            </a:r>
            <a:r>
              <a:t>(binarySearchTree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is empty</a:t>
            </a:r>
            <a: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3394" defTabSz="457200">
              <a:spcBef>
                <a:spcPts val="600"/>
              </a:spcBef>
              <a:defRPr sz="1800" b="1"/>
            </a:pPr>
            <a:r>
              <a:t>return false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(desiredObject == </a:t>
            </a:r>
            <a:r>
              <a:t>object in the root of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binarySearchTree)</a:t>
            </a:r>
            <a:endParaRPr i="0"/>
          </a:p>
          <a:p>
            <a:pPr marL="493394" defTabSz="457200">
              <a:spcBef>
                <a:spcPts val="600"/>
              </a:spcBef>
              <a:defRPr sz="1800" b="1"/>
            </a:pPr>
            <a:r>
              <a:t>return true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i="0">
                <a:latin typeface="+mj-lt"/>
                <a:ea typeface="+mj-ea"/>
                <a:cs typeface="+mj-cs"/>
                <a:sym typeface="Arial"/>
              </a:rPr>
              <a:t>else if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(desiredObject </a:t>
            </a:r>
            <a:r>
              <a:t>&lt; object in the root of </a:t>
            </a:r>
            <a:r>
              <a:rPr i="0">
                <a:latin typeface="+mj-lt"/>
                <a:ea typeface="+mj-ea"/>
                <a:cs typeface="+mj-cs"/>
                <a:sym typeface="Arial"/>
              </a:rPr>
              <a:t>binarySearchTree)</a:t>
            </a:r>
            <a:endParaRPr i="0"/>
          </a:p>
          <a:p>
            <a:pPr marL="493394"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bstSearch(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left subtree of </a:t>
            </a:r>
            <a:r>
              <a:t>binarySearchTree, desiredObject)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0515" defTabSz="457200">
              <a:spcBef>
                <a:spcPts val="600"/>
              </a:spcBef>
              <a:defRPr sz="1800" b="1"/>
            </a:pPr>
            <a:r>
              <a:t>else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3394" defTabSz="457200">
              <a:spcBef>
                <a:spcPts val="600"/>
              </a:spcBef>
              <a:defRPr sz="1800"/>
            </a:pPr>
            <a:r>
              <a:rPr b="1"/>
              <a:t>return </a:t>
            </a:r>
            <a:r>
              <a:t>bstSearch(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right subtree of </a:t>
            </a:r>
            <a:r>
              <a:t>binarySearchTree, desiredObject)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Binary Search Tree</a:t>
            </a:r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3971" y="913012"/>
            <a:ext cx="7728398" cy="5031976"/>
          </a:xfrm>
          <a:prstGeom prst="rect">
            <a:avLst/>
          </a:prstGeom>
        </p:spPr>
        <p:txBody>
          <a:bodyPr/>
          <a:lstStyle/>
          <a:p>
            <a:r>
              <a:t>Efficiency of a search</a:t>
            </a:r>
          </a:p>
          <a:p>
            <a:pPr lvl="1"/>
            <a:r>
              <a:t>Searching a binary search tree of height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t> is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r>
              <a:t>To make searching a binary search tree efficient:</a:t>
            </a:r>
          </a:p>
          <a:p>
            <a:pPr lvl="1"/>
            <a:r>
              <a:t>Tree must be as short as possible.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Heaps</a:t>
            </a:r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Complete binary tree whose nodes contain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Comparable</a:t>
            </a:r>
            <a:r>
              <a:t> objects and are organized as follows:</a:t>
            </a:r>
          </a:p>
          <a:p>
            <a:pPr lvl="1"/>
            <a:r>
              <a:t>Each node contains an object  no smaller/larger  than objects in its descendants</a:t>
            </a:r>
          </a:p>
          <a:p>
            <a:pPr lvl="1"/>
            <a:r>
              <a:rPr b="1" i="1"/>
              <a:t>Maxheap</a:t>
            </a:r>
            <a:r>
              <a:t>: object in node greater than or equal to its descendant objects</a:t>
            </a:r>
          </a:p>
          <a:p>
            <a:pPr lvl="1"/>
            <a:r>
              <a:rPr b="1" i="1"/>
              <a:t>Minheap</a:t>
            </a:r>
            <a:r>
              <a:t>: object in node less than or equal to its descendant objects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Heaps</a:t>
            </a:r>
          </a:p>
        </p:txBody>
      </p:sp>
      <p:sp>
        <p:nvSpPr>
          <p:cNvPr id="207" name="FIGURE 24-21 Two heaps that contain the same valu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57784">
              <a:defRPr sz="2684"/>
            </a:lvl1pPr>
          </a:lstStyle>
          <a:p>
            <a:r>
              <a:t>FIGURE 24-21 Two heaps that contain the same values</a:t>
            </a:r>
          </a:p>
        </p:txBody>
      </p:sp>
      <p:pic>
        <p:nvPicPr>
          <p:cNvPr id="208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447" y="1113747"/>
            <a:ext cx="4088121" cy="4028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A binary tree displays Max heap and Min heaps.&#10;&#10;Picture 2" descr="A binary tree displays Max heap and Min heap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0217" y="1113747"/>
            <a:ext cx="4032170" cy="402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378C27E6-7ADD-4288-9E1A-6A9BDF03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 tree have more than one root?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24D45009-5027-4CC4-8C43-D91F383BF3ED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/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Yes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No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9A137027-DAD0-4199-9D11-C2E37B206924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546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Hierarchical Organizations</a:t>
            </a:r>
          </a:p>
        </p:txBody>
      </p:sp>
      <p:sp>
        <p:nvSpPr>
          <p:cNvPr id="54" name="FIGURE 24-2 Jared’s parents and grandparent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24-2 Jared’s parents and grandparents</a:t>
            </a:r>
          </a:p>
        </p:txBody>
      </p:sp>
      <p:pic>
        <p:nvPicPr>
          <p:cNvPr id="55" name="Hierarchical chart of Jareds family.&#10;&#10;Picture 2" descr="Hierarchical chart of Jareds family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769687"/>
            <a:ext cx="8534400" cy="373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FB19B71C-4B82-4F42-91C8-895CBA76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807815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If a tree has a root node, must that tree have leaves?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1C4CA62E-6516-443F-A70E-C98639FED55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might not have any leaves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must have at least one leaf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must have at least two leaves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8DCB479A-69F9-4965-8594-12D860460EC7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705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672352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how many of those nodes are children?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729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2" y="702563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how many </a:t>
            </a:r>
            <a:r>
              <a:rPr lang="en-US" u="sng" dirty="0"/>
              <a:t>children</a:t>
            </a:r>
            <a:r>
              <a:rPr lang="en-US" dirty="0"/>
              <a:t> does the root node have?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415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833298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how many </a:t>
            </a:r>
            <a:r>
              <a:rPr lang="en-US" u="sng" dirty="0"/>
              <a:t>descendants</a:t>
            </a:r>
            <a:r>
              <a:rPr lang="en-US" dirty="0"/>
              <a:t> does the root node have?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3947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866775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how many of those nodes are parents?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226469"/>
            <a:ext cx="3943350" cy="3263504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665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754873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what is the largest possible height of the tree?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567897"/>
            <a:ext cx="3943350" cy="2922075"/>
          </a:xfrm>
        </p:spPr>
        <p:txBody>
          <a:bodyPr>
            <a:normAutofit fontScale="85000" lnSpcReduction="2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37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48F46F6-7422-4F55-B1B2-860B3EF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788507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In a tree with 10 nodes, what is the smallest possible height of the tree?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7685D35E-E21C-4CBB-945D-338DE9928F4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567897"/>
            <a:ext cx="3943350" cy="2922075"/>
          </a:xfrm>
        </p:spPr>
        <p:txBody>
          <a:bodyPr>
            <a:normAutofit fontScale="85000" lnSpcReduction="2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2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5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It can't be determined without more information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3938DFA1-568D-4A8D-811D-29DA4D6E0598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707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6979191B-1CFF-4BE4-B001-99C2DB59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1119070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Given two nodes, A and B, in a tree: how many paths will there be between A and B?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C6E86435-9D6D-4644-829A-3A67531990E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575603"/>
            <a:ext cx="3943350" cy="2914370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At least 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At most 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Exactly 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None of the above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819CA7DD-57B2-4760-93A3-4A5500B6132C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903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F832-ED46-4B31-83B5-0074C853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following tree: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53C06-5498-40F7-A595-2537B2C7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780" y="971411"/>
            <a:ext cx="8183655" cy="3263504"/>
          </a:xfrm>
        </p:spPr>
        <p:txBody>
          <a:bodyPr>
            <a:normAutofit/>
          </a:bodyPr>
          <a:lstStyle/>
          <a:p>
            <a:r>
              <a:rPr lang="en-US" dirty="0"/>
              <a:t>What is the height?</a:t>
            </a:r>
          </a:p>
          <a:p>
            <a:r>
              <a:rPr lang="en-US" dirty="0"/>
              <a:t>What is the height of the left subtree?</a:t>
            </a:r>
          </a:p>
          <a:p>
            <a:r>
              <a:rPr lang="en-US" dirty="0"/>
              <a:t>How many leaves?</a:t>
            </a:r>
          </a:p>
          <a:p>
            <a:endParaRPr lang="en-US" dirty="0"/>
          </a:p>
        </p:txBody>
      </p:sp>
      <p:pic>
        <p:nvPicPr>
          <p:cNvPr id="1026" name="Picture 2" descr="Image result for adt tree">
            <a:extLst>
              <a:ext uri="{FF2B5EF4-FFF2-40B4-BE49-F238E27FC236}">
                <a16:creationId xmlns:a16="http://schemas.microsoft.com/office/drawing/2014/main" id="{7DCDA9E7-2131-4390-97BE-119442A1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576" y="3052587"/>
            <a:ext cx="3968354" cy="330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15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BFD6AA77-5D7D-4C06-8BCF-3202829C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790861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A binary tree has 30 nodes.  What is its largest possible height?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8141A76D-903D-45E5-A99E-E33CD8EA0451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571750"/>
            <a:ext cx="3943350" cy="2918222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14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15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29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30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None of these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C4899B14-4A37-458D-B745-9E4DFB8F9C23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503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Hierarchical Organizations</a:t>
            </a:r>
          </a:p>
        </p:txBody>
      </p:sp>
      <p:sp>
        <p:nvSpPr>
          <p:cNvPr id="58" name="FIGURE 24-3 A portion of a university’s administrative structu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66344">
              <a:defRPr sz="2243"/>
            </a:lvl1pPr>
          </a:lstStyle>
          <a:p>
            <a:r>
              <a:t>FIGURE 24-3 A portion of a university’s administrative structure</a:t>
            </a:r>
          </a:p>
        </p:txBody>
      </p:sp>
      <p:pic>
        <p:nvPicPr>
          <p:cNvPr id="59" name="Hierarchical chart of university administration.&#10;&#10;Picture 2" descr="Hierarchical chart of university administratio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907534"/>
            <a:ext cx="8534400" cy="3480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BFD6AA77-5D7D-4C06-8BCF-3202829C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807815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A binary tree has 30 nodes.  What is its smallest possible height?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8141A76D-903D-45E5-A99E-E33CD8EA0451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571750"/>
            <a:ext cx="3943350" cy="2918222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3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4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5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6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None of these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C4899B14-4A37-458D-B745-9E4DFB8F9C23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828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F3C4BA86-D3EF-4592-92A9-E784F974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893668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fewest number of nodes in a complete binary tree with height 6?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8CE2E5C2-25E2-4A60-8CC5-13705851B85A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8650" y="2435327"/>
            <a:ext cx="3943350" cy="3054645"/>
          </a:xfrm>
        </p:spPr>
        <p:txBody>
          <a:bodyPr/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31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32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63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64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None of these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A69EDB51-A42D-4C07-9947-064CC69C3EEE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3688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F3C4BA86-D3EF-4592-92A9-E784F974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5" y="815567"/>
            <a:ext cx="8513565" cy="80781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nodes are in a full binary tree with height 6?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A69EDB51-A42D-4C07-9947-064CC69C3EEE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88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F832-ED46-4B31-83B5-0074C853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85" y="620106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What happens if we call print(root)?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53C06-5498-40F7-A595-2537B2C7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606" y="1785678"/>
            <a:ext cx="7091806" cy="32635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public void print(Node n)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	Node </a:t>
            </a:r>
            <a:r>
              <a:rPr lang="en-US" sz="2000" dirty="0">
                <a:latin typeface="Consolas" panose="020B0609020204030204" pitchFamily="49" charset="0"/>
              </a:rPr>
              <a:t>current = n;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	while </a:t>
            </a:r>
            <a:r>
              <a:rPr lang="en-US" sz="2000" dirty="0">
                <a:latin typeface="Consolas" panose="020B0609020204030204" pitchFamily="49" charset="0"/>
              </a:rPr>
              <a:t>(current != null)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</a:rPr>
              <a:t>n.data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 smtClean="0">
                <a:latin typeface="Consolas" panose="020B0609020204030204" pitchFamily="49" charset="0"/>
              </a:rPr>
              <a:t>		current </a:t>
            </a:r>
            <a:r>
              <a:rPr lang="en-US" sz="2000" dirty="0">
                <a:latin typeface="Consolas" panose="020B0609020204030204" pitchFamily="49" charset="0"/>
              </a:rPr>
              <a:t>= </a:t>
            </a:r>
            <a:r>
              <a:rPr lang="en-US" sz="2000" dirty="0" err="1">
                <a:latin typeface="Consolas" panose="020B0609020204030204" pitchFamily="49" charset="0"/>
              </a:rPr>
              <a:t>current.left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	}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Image result for adt tree">
            <a:extLst>
              <a:ext uri="{FF2B5EF4-FFF2-40B4-BE49-F238E27FC236}">
                <a16:creationId xmlns:a16="http://schemas.microsoft.com/office/drawing/2014/main" id="{7DCDA9E7-2131-4390-97BE-119442A1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05" y="3724939"/>
            <a:ext cx="2468178" cy="20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21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01535655-DDD8-4E10-A18E-090ACAB0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64" y="1261102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/>
              <a:t>I have a binary tree.  </a:t>
            </a:r>
            <a:br>
              <a:rPr lang="en-US" sz="2400" dirty="0"/>
            </a:br>
            <a:r>
              <a:rPr lang="en-US" sz="2400" dirty="0"/>
              <a:t>The root's left subtree has 14 nodes.  </a:t>
            </a:r>
            <a:br>
              <a:rPr lang="en-US" sz="2400" dirty="0"/>
            </a:br>
            <a:r>
              <a:rPr lang="en-US" sz="2400" dirty="0"/>
              <a:t>The root's right subtree has 10 nodes.  </a:t>
            </a:r>
            <a:br>
              <a:rPr lang="en-US" sz="2400" dirty="0"/>
            </a:br>
            <a:r>
              <a:rPr lang="en-US" sz="2400" dirty="0"/>
              <a:t>How many nodes are in the tree?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A3BCC2AE-8D18-4FF1-BFDB-3F7CFA423B0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4686" y="2577108"/>
            <a:ext cx="3943350" cy="2816424"/>
          </a:xfrm>
        </p:spPr>
        <p:txBody>
          <a:bodyPr/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14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24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25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C143BCBD-BEE9-4A07-A0CF-5830311A4DE6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699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01535655-DDD8-4E10-A18E-090ACAB0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64" y="1253728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/>
              <a:t>I have a binary tree.  </a:t>
            </a:r>
            <a:br>
              <a:rPr lang="en-US" sz="2400" dirty="0"/>
            </a:br>
            <a:r>
              <a:rPr lang="en-US" sz="2400" dirty="0"/>
              <a:t>The root's left subtree has a height of 7.  </a:t>
            </a:r>
            <a:br>
              <a:rPr lang="en-US" sz="2400" dirty="0"/>
            </a:br>
            <a:r>
              <a:rPr lang="en-US" sz="2400" dirty="0"/>
              <a:t>The root's right subtree has a height of 10.  </a:t>
            </a:r>
            <a:br>
              <a:rPr lang="en-US" sz="2400" dirty="0"/>
            </a:br>
            <a:r>
              <a:rPr lang="en-US" sz="2400" dirty="0"/>
              <a:t>What is the height of my binary tree?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A3BCC2AE-8D18-4FF1-BFDB-3F7CFA423B0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4686" y="2577108"/>
            <a:ext cx="3943350" cy="2816424"/>
          </a:xfrm>
        </p:spPr>
        <p:txBody>
          <a:bodyPr>
            <a:normAutofit fontScale="92500" lnSpcReduction="20000"/>
          </a:bodyPr>
          <a:lstStyle/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7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8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10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11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17</a:t>
            </a:r>
          </a:p>
          <a:p>
            <a:pPr marL="385763" indent="-385763">
              <a:buFont typeface="Arial" panose="020B0604020202020204" pitchFamily="34" charset="0"/>
              <a:buAutoNum type="alphaUcPeriod"/>
            </a:pPr>
            <a:r>
              <a:rPr lang="en-US" dirty="0"/>
              <a:t>18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C143BCBD-BEE9-4A07-A0CF-5830311A4DE6}"/>
              </a:ext>
            </a:extLst>
          </p:cNvPr>
          <p:cNvSpPr/>
          <p:nvPr/>
        </p:nvSpPr>
        <p:spPr>
          <a:xfrm>
            <a:off x="0" y="857250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2667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</a:t>
            </a:r>
          </a:p>
        </p:txBody>
      </p:sp>
      <p:sp>
        <p:nvSpPr>
          <p:cNvPr id="227" name="Subtitle 2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t>Data Structures and Abstractions with Java</a:t>
            </a:r>
            <a:r>
              <a:rPr baseline="30018"/>
              <a:t>™</a:t>
            </a:r>
          </a:p>
        </p:txBody>
      </p:sp>
      <p:sp>
        <p:nvSpPr>
          <p:cNvPr id="44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7FA3"/>
                </a:solidFill>
              </a:defRPr>
            </a:pPr>
            <a:r>
              <a:t>5</a:t>
            </a:r>
            <a:r>
              <a:rPr baseline="30000"/>
              <a:t>th</a:t>
            </a:r>
            <a:r>
              <a:t> Edition</a:t>
            </a:r>
          </a:p>
        </p:txBody>
      </p:sp>
      <p:sp>
        <p:nvSpPr>
          <p:cNvPr id="45" name="Shape 198"/>
          <p:cNvSpPr txBox="1"/>
          <p:nvPr/>
        </p:nvSpPr>
        <p:spPr>
          <a:xfrm>
            <a:off x="4699000" y="1421040"/>
            <a:ext cx="3657600" cy="81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Chapter 25</a:t>
            </a:r>
          </a:p>
        </p:txBody>
      </p:sp>
      <p:sp>
        <p:nvSpPr>
          <p:cNvPr id="46" name="Shape 199"/>
          <p:cNvSpPr txBox="1"/>
          <p:nvPr/>
        </p:nvSpPr>
        <p:spPr>
          <a:xfrm>
            <a:off x="4699000" y="3147927"/>
            <a:ext cx="3931742" cy="163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886968">
              <a:defRPr sz="426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Tree Implementations</a:t>
            </a:r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50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Nodes in a Binary Tree</a:t>
            </a:r>
          </a:p>
        </p:txBody>
      </p:sp>
      <p:sp>
        <p:nvSpPr>
          <p:cNvPr id="50" name="FIGURE 25-1 A node in a binary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25-1 A node in a binary tree</a:t>
            </a:r>
          </a:p>
        </p:txBody>
      </p:sp>
      <p:pic>
        <p:nvPicPr>
          <p:cNvPr id="51" name="A diagram illustrates a node in a binary tree.&#10;&#10;Picture 1" descr="A diagram illustrates a node in a binary tree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926" y="2242989"/>
            <a:ext cx="6240148" cy="21528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0720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802098" cy="807816"/>
          </a:xfrm>
          <a:prstGeom prst="rect">
            <a:avLst/>
          </a:prstGeom>
        </p:spPr>
        <p:txBody>
          <a:bodyPr/>
          <a:lstStyle>
            <a:lvl1pPr defTabSz="850391">
              <a:defRPr sz="4092"/>
            </a:lvl1pPr>
          </a:lstStyle>
          <a:p>
            <a:r>
              <a:rPr dirty="0"/>
              <a:t>Creating a Basic Binary Tree (Part 1)</a:t>
            </a:r>
          </a:p>
        </p:txBody>
      </p:sp>
      <p:sp>
        <p:nvSpPr>
          <p:cNvPr id="7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25-2 A first draft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BinaryTree</a:t>
            </a:r>
          </a:p>
        </p:txBody>
      </p:sp>
      <p:sp>
        <p:nvSpPr>
          <p:cNvPr id="75" name="package TreePackage;…"/>
          <p:cNvSpPr txBox="1"/>
          <p:nvPr/>
        </p:nvSpPr>
        <p:spPr>
          <a:xfrm>
            <a:off x="338335" y="807814"/>
            <a:ext cx="8824154" cy="503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package</a:t>
            </a:r>
            <a:r>
              <a:rPr dirty="0"/>
              <a:t> </a:t>
            </a:r>
            <a:r>
              <a:rPr dirty="0" err="1"/>
              <a:t>TreePackage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import</a:t>
            </a:r>
            <a:r>
              <a:rPr dirty="0"/>
              <a:t> </a:t>
            </a:r>
            <a:r>
              <a:rPr dirty="0" err="1"/>
              <a:t>java.util.Iterator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import</a:t>
            </a:r>
            <a:r>
              <a:rPr dirty="0"/>
              <a:t> </a:t>
            </a:r>
            <a:r>
              <a:rPr dirty="0" err="1"/>
              <a:t>java.util.NoSuchElementException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import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StackAndQueuePackage</a:t>
            </a:r>
            <a:r>
              <a:rPr dirty="0">
                <a:solidFill>
                  <a:srgbClr val="000000"/>
                </a:solidFill>
              </a:rPr>
              <a:t>.*; </a:t>
            </a:r>
            <a:r>
              <a:rPr dirty="0"/>
              <a:t>// Needed by tree iterators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 A class that implements the ADT binary tree.</a:t>
            </a:r>
            <a:r>
              <a:rPr dirty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>
                <a:solidFill>
                  <a:srgbClr val="BA2DA2"/>
                </a:solidFill>
              </a:rPr>
              <a:t>implements</a:t>
            </a:r>
            <a:r>
              <a:rPr dirty="0"/>
              <a:t> </a:t>
            </a:r>
            <a:r>
              <a:rPr dirty="0" err="1"/>
              <a:t>BinaryTreeInterface</a:t>
            </a:r>
            <a:r>
              <a:rPr dirty="0"/>
              <a:t>&lt;T&gt;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 root;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()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root 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default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root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&lt;&gt;(</a:t>
            </a:r>
            <a:r>
              <a:rPr dirty="0" err="1"/>
              <a:t>rootData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BinaryTree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 err="1"/>
              <a:t>leftTree</a:t>
            </a:r>
            <a:r>
              <a:rPr dirty="0"/>
              <a:t>,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 err="1"/>
              <a:t>rightTree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initializeTree</a:t>
            </a:r>
            <a:r>
              <a:rPr dirty="0"/>
              <a:t>(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leftTree</a:t>
            </a:r>
            <a:r>
              <a:rPr dirty="0"/>
              <a:t>, </a:t>
            </a:r>
            <a:r>
              <a:rPr dirty="0" err="1"/>
              <a:t>rightTree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constructor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7618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Hierarchical Organizations</a:t>
            </a:r>
          </a:p>
        </p:txBody>
      </p:sp>
      <p:sp>
        <p:nvSpPr>
          <p:cNvPr id="62" name="FIGURE 24-4 Computer files organized into folder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59">
              <a:defRPr sz="2859"/>
            </a:lvl1pPr>
          </a:lstStyle>
          <a:p>
            <a:r>
              <a:t>FIGURE 24-4 Computer files organized into folders</a:t>
            </a:r>
          </a:p>
        </p:txBody>
      </p:sp>
      <p:pic>
        <p:nvPicPr>
          <p:cNvPr id="63" name="Hierarchical chart of organized computer file folders. &#10;&#10;Picture 2" descr="Hierarchical chart of organized computer file folders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7815"/>
            <a:ext cx="8534400" cy="4328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defRPr sz="4092"/>
            </a:lvl1pPr>
          </a:lstStyle>
          <a:p>
            <a:r>
              <a:rPr dirty="0"/>
              <a:t>Creating a Basic Binary Tree (Part 2)</a:t>
            </a:r>
          </a:p>
        </p:txBody>
      </p:sp>
      <p:sp>
        <p:nvSpPr>
          <p:cNvPr id="7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25-2 A first draft of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BinaryTree</a:t>
            </a:r>
          </a:p>
        </p:txBody>
      </p:sp>
      <p:sp>
        <p:nvSpPr>
          <p:cNvPr id="79" name="public void setTree(T rootData, BinaryTreeInterface&lt;T&gt; leftTree,…"/>
          <p:cNvSpPr txBox="1"/>
          <p:nvPr/>
        </p:nvSpPr>
        <p:spPr>
          <a:xfrm>
            <a:off x="363735" y="706214"/>
            <a:ext cx="8610065" cy="542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setTree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leftTree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    </a:t>
            </a:r>
            <a:r>
              <a:rPr dirty="0" err="1"/>
              <a:t>BinaryTreeInterface</a:t>
            </a:r>
            <a:r>
              <a:rPr dirty="0"/>
              <a:t>&lt;T&gt; </a:t>
            </a:r>
            <a:r>
              <a:rPr dirty="0" err="1"/>
              <a:t>rightTree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initializeTree</a:t>
            </a:r>
            <a:r>
              <a:rPr dirty="0"/>
              <a:t>(</a:t>
            </a:r>
            <a:r>
              <a:rPr dirty="0" err="1"/>
              <a:t>rootData</a:t>
            </a:r>
            <a:r>
              <a:rPr dirty="0"/>
              <a:t>, (</a:t>
            </a:r>
            <a:r>
              <a:rPr dirty="0" err="1"/>
              <a:t>BinaryTree</a:t>
            </a:r>
            <a:r>
              <a:rPr dirty="0"/>
              <a:t>&lt;T&gt;)</a:t>
            </a:r>
            <a:r>
              <a:rPr dirty="0" err="1"/>
              <a:t>leftTree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    (</a:t>
            </a:r>
            <a:r>
              <a:rPr dirty="0" err="1"/>
              <a:t>BinaryTree</a:t>
            </a:r>
            <a:r>
              <a:rPr dirty="0"/>
              <a:t>&lt;T&gt;)</a:t>
            </a:r>
            <a:r>
              <a:rPr dirty="0" err="1"/>
              <a:t>rightTree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} </a:t>
            </a:r>
            <a:r>
              <a:rPr dirty="0"/>
              <a:t>// end </a:t>
            </a:r>
            <a:r>
              <a:rPr dirty="0" err="1"/>
              <a:t>setTree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</a:t>
            </a: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initializeTree</a:t>
            </a:r>
            <a:r>
              <a:rPr dirty="0"/>
              <a:t>(T </a:t>
            </a:r>
            <a:r>
              <a:rPr dirty="0" err="1"/>
              <a:t>rootData</a:t>
            </a:r>
            <a:r>
              <a:rPr dirty="0"/>
              <a:t>,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 err="1"/>
              <a:t>leftTree</a:t>
            </a:r>
            <a:r>
              <a:rPr dirty="0"/>
              <a:t>,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                                        </a:t>
            </a:r>
            <a:r>
              <a:rPr dirty="0" err="1"/>
              <a:t>BinaryTree</a:t>
            </a:r>
            <a:r>
              <a:rPr dirty="0"/>
              <a:t>&lt;T&gt; </a:t>
            </a:r>
            <a:r>
              <a:rPr dirty="0" err="1"/>
              <a:t>rightTree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{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   </a:t>
            </a:r>
            <a:r>
              <a:rPr dirty="0"/>
              <a:t>// &lt; FIRST DRAFT - See Segments 25.4 - 25.7 for improvements. &gt;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root = </a:t>
            </a:r>
            <a:r>
              <a:rPr dirty="0">
                <a:solidFill>
                  <a:srgbClr val="BA2DA2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BinaryNode</a:t>
            </a:r>
            <a:r>
              <a:rPr dirty="0"/>
              <a:t>&lt;T&gt;(</a:t>
            </a:r>
            <a:r>
              <a:rPr dirty="0" err="1"/>
              <a:t>rootData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leftTree</a:t>
            </a:r>
            <a:r>
              <a:rPr dirty="0"/>
              <a:t> !=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root.setLeftChild</a:t>
            </a:r>
            <a:r>
              <a:rPr dirty="0"/>
              <a:t>(</a:t>
            </a:r>
            <a:r>
              <a:rPr dirty="0" err="1"/>
              <a:t>leftTree.root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rightTree</a:t>
            </a:r>
            <a:r>
              <a:rPr dirty="0"/>
              <a:t> != </a:t>
            </a:r>
            <a:r>
              <a:rPr dirty="0">
                <a:solidFill>
                  <a:srgbClr val="BA2DA2"/>
                </a:solidFill>
              </a:rPr>
              <a:t>null</a:t>
            </a:r>
            <a:r>
              <a:rPr dirty="0"/>
              <a:t>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</a:t>
            </a:r>
            <a:r>
              <a:rPr dirty="0" err="1"/>
              <a:t>root.setRightChild</a:t>
            </a:r>
            <a:r>
              <a:rPr dirty="0"/>
              <a:t>(</a:t>
            </a:r>
            <a:r>
              <a:rPr dirty="0" err="1"/>
              <a:t>rightTree.root</a:t>
            </a:r>
            <a:r>
              <a:rPr dirty="0"/>
              <a:t>);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	} </a:t>
            </a:r>
            <a:r>
              <a:rPr dirty="0"/>
              <a:t>// end </a:t>
            </a:r>
            <a:r>
              <a:rPr dirty="0" err="1"/>
              <a:t>initializeTree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 Implementations of </a:t>
            </a:r>
            <a:r>
              <a:rPr dirty="0" err="1"/>
              <a:t>setRootData</a:t>
            </a:r>
            <a:r>
              <a:rPr dirty="0"/>
              <a:t>, </a:t>
            </a:r>
            <a:r>
              <a:rPr dirty="0" err="1"/>
              <a:t>getRootData</a:t>
            </a:r>
            <a:r>
              <a:rPr dirty="0"/>
              <a:t>, </a:t>
            </a:r>
            <a:r>
              <a:rPr dirty="0" err="1"/>
              <a:t>getHeight</a:t>
            </a:r>
            <a:r>
              <a:rPr dirty="0"/>
              <a:t>, </a:t>
            </a:r>
            <a:r>
              <a:rPr dirty="0" err="1"/>
              <a:t>getNumberOfNodes</a:t>
            </a:r>
            <a:r>
              <a:rPr dirty="0"/>
              <a:t>,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/>
              <a:t>isEmpty</a:t>
            </a:r>
            <a:r>
              <a:rPr dirty="0"/>
              <a:t>, clear, and the methods specified in </a:t>
            </a:r>
            <a:r>
              <a:rPr dirty="0" err="1"/>
              <a:t>TreeIteratorInterface</a:t>
            </a:r>
            <a:r>
              <a:rPr dirty="0"/>
              <a:t> are here.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. . . */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BinaryTree</a:t>
            </a:r>
            <a:endParaRPr dirty="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2198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Creating a Binary Tree</a:t>
            </a:r>
          </a:p>
        </p:txBody>
      </p:sp>
      <p:sp>
        <p:nvSpPr>
          <p:cNvPr id="82" name="FIGURE 25-2 The binary tree treeA shares nodes with treeB and treeC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2336">
              <a:defRPr sz="1936"/>
            </a:pPr>
            <a:r>
              <a:t>FIGURE 25-2 The binary tree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treeA</a:t>
            </a:r>
            <a:r>
              <a:t> shares nodes with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treeB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treeC</a:t>
            </a:r>
          </a:p>
        </p:txBody>
      </p:sp>
      <p:pic>
        <p:nvPicPr>
          <p:cNvPr id="83" name="An illustration represents a binary tree A sharing nodes with tree B and tree C.&#10;&#10;Picture 2" descr="An illustration represents a binary tree A sharing nodes with tree B and tree C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110976"/>
            <a:ext cx="8534400" cy="281635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reeA.setTree(a, treeB, treeC);"/>
          <p:cNvSpPr txBox="1"/>
          <p:nvPr/>
        </p:nvSpPr>
        <p:spPr>
          <a:xfrm>
            <a:off x="2462628" y="1273975"/>
            <a:ext cx="46076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82904" indent="-382904" defTabSz="457200">
              <a:spcBef>
                <a:spcPts val="500"/>
              </a:spcBef>
              <a:defRPr sz="1900" b="1">
                <a:solidFill>
                  <a:srgbClr val="2F2A2B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treeA.setTree(a, treeB, treeC);</a:t>
            </a:r>
          </a:p>
        </p:txBody>
      </p:sp>
    </p:spTree>
    <p:extLst>
      <p:ext uri="{BB962C8B-B14F-4D97-AF65-F5344CB8AC3E}">
        <p14:creationId xmlns:p14="http://schemas.microsoft.com/office/powerpoint/2010/main" val="3824759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copy</a:t>
            </a:r>
          </a:p>
        </p:txBody>
      </p:sp>
      <p:sp>
        <p:nvSpPr>
          <p:cNvPr id="8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Definition of the method copy in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BinaryNode</a:t>
            </a:r>
          </a:p>
        </p:txBody>
      </p:sp>
      <p:sp>
        <p:nvSpPr>
          <p:cNvPr id="88" name="/** Copies the subtree rooted at this node.  */…"/>
          <p:cNvSpPr txBox="1"/>
          <p:nvPr/>
        </p:nvSpPr>
        <p:spPr>
          <a:xfrm>
            <a:off x="902971" y="1858647"/>
            <a:ext cx="6663263" cy="314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 Copies the subtree rooted at this node.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BinaryNode&lt;T&gt; copy()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BinaryNode&lt;T&gt; newRoot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BinaryNode&lt;&gt;(data);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(leftChild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newRoot.setLeftChild(leftChild.copy());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(rightChild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newRoot.setRightChild(rightChild.copy());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newRoot;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copy</a:t>
            </a:r>
          </a:p>
        </p:txBody>
      </p:sp>
    </p:spTree>
    <p:extLst>
      <p:ext uri="{BB962C8B-B14F-4D97-AF65-F5344CB8AC3E}">
        <p14:creationId xmlns:p14="http://schemas.microsoft.com/office/powerpoint/2010/main" val="23812160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</a:p>
        </p:txBody>
      </p:sp>
      <p:sp>
        <p:nvSpPr>
          <p:cNvPr id="91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2336">
              <a:defRPr sz="1584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  <a:r>
              <a:t> can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t> to copy the nodes from the two given subtrees</a:t>
            </a:r>
          </a:p>
        </p:txBody>
      </p:sp>
      <p:sp>
        <p:nvSpPr>
          <p:cNvPr id="92" name="private void initializeTree(T rootData,              BinaryTree&lt;T&gt; leftTree,              BinaryTree&lt;T&gt; rightTree)…"/>
          <p:cNvSpPr txBox="1"/>
          <p:nvPr/>
        </p:nvSpPr>
        <p:spPr>
          <a:xfrm>
            <a:off x="725407" y="1351280"/>
            <a:ext cx="7608405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initializeTree(T rootData, </a:t>
            </a:r>
            <a:br/>
            <a:r>
              <a:t>												BinaryTree&lt;T&gt; leftTree,</a:t>
            </a:r>
            <a:br/>
            <a:r>
              <a:t>									 			BinaryTree&lt;T&gt; rightTree)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root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BinaryNode&lt;&gt;(rootData);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((leftTree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!leftTree.isEmpty())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root.setLeftChild(leftTree.root.copy());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((rightTree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!rightTree.isEmpty())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root.setRightChild(rightTree.root.copy());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initializeTree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87962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Additional Challenges</a:t>
            </a:r>
          </a:p>
        </p:txBody>
      </p:sp>
      <p:sp>
        <p:nvSpPr>
          <p:cNvPr id="95" name="FIGURE 25-3 treeA has identical subtre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9495">
              <a:defRPr sz="2596"/>
            </a:pPr>
            <a:r>
              <a:t>FIGURE 25-3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treeA</a:t>
            </a:r>
            <a:r>
              <a:t> has identical subtrees</a:t>
            </a:r>
          </a:p>
        </p:txBody>
      </p:sp>
      <p:pic>
        <p:nvPicPr>
          <p:cNvPr id="96" name="A diagram shows a tree A that has identical sub trees. The node named tree A period root has a has a pointer pointing tree A having value a inside. 2 pointers are pointing from tree A to tree B. 2 pointers from tree B are pointing down.&#10;&#10;Picture 2" descr="A diagram shows a tree A that has identical sub trees. The node named tree A period root has a has a pointer pointing tree A having value a inside. 2 pointers are pointing from tree A to tree B. 2 pointers from tree B are pointing dow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3325" y="1022980"/>
            <a:ext cx="6317351" cy="4264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371953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249766" y="0"/>
            <a:ext cx="8513234" cy="816042"/>
          </a:xfrm>
          <a:prstGeom prst="rect">
            <a:avLst/>
          </a:prstGeom>
        </p:spPr>
        <p:txBody>
          <a:bodyPr/>
          <a:lstStyle/>
          <a:p>
            <a:pPr defTabSz="859536">
              <a:defRPr sz="4136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  <a:r>
              <a:t> Solution</a:t>
            </a:r>
          </a:p>
        </p:txBody>
      </p:sp>
      <p:sp>
        <p:nvSpPr>
          <p:cNvPr id="99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391582" y="816041"/>
            <a:ext cx="8360836" cy="5613669"/>
          </a:xfrm>
          <a:prstGeom prst="rect">
            <a:avLst/>
          </a:prstGeom>
        </p:spPr>
        <p:txBody>
          <a:bodyPr/>
          <a:lstStyle/>
          <a:p>
            <a:pPr marL="243840" indent="-162560" defTabSz="731520">
              <a:spcBef>
                <a:spcPts val="1200"/>
              </a:spcBef>
              <a:defRPr sz="1920"/>
            </a:pPr>
            <a:r>
              <a:t>If left subtree exists and not empty, </a:t>
            </a:r>
          </a:p>
          <a:p>
            <a:pPr marL="955040" lvl="2" indent="-142239" defTabSz="731520">
              <a:spcBef>
                <a:spcPts val="1200"/>
              </a:spcBef>
              <a:defRPr sz="1920"/>
            </a:pPr>
            <a:r>
              <a:t>attach root node to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 as left child.</a:t>
            </a:r>
          </a:p>
          <a:p>
            <a:pPr marL="243840" indent="-162560" defTabSz="731520">
              <a:spcBef>
                <a:spcPts val="1200"/>
              </a:spcBef>
              <a:defRPr sz="1920"/>
            </a:pPr>
            <a:r>
              <a:t>Create root node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 containing given data.</a:t>
            </a:r>
          </a:p>
          <a:p>
            <a:pPr marL="243840" indent="-162560" defTabSz="731520">
              <a:spcBef>
                <a:spcPts val="1200"/>
              </a:spcBef>
              <a:defRPr sz="1920"/>
            </a:pPr>
            <a:r>
              <a:t>If right subtree exists, not empty, and distinct from left subtree, </a:t>
            </a:r>
          </a:p>
          <a:p>
            <a:pPr marL="629920" lvl="1" indent="-182880" defTabSz="731520">
              <a:spcBef>
                <a:spcPts val="1200"/>
              </a:spcBef>
              <a:defRPr sz="1920"/>
            </a:pPr>
            <a:r>
              <a:t>attach root node to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 as a right child. </a:t>
            </a:r>
          </a:p>
          <a:p>
            <a:pPr marL="243840" indent="-162560" defTabSz="731520">
              <a:spcBef>
                <a:spcPts val="1200"/>
              </a:spcBef>
              <a:defRPr sz="1920"/>
            </a:pPr>
            <a:r>
              <a:t>But if right and left subtrees are same, </a:t>
            </a:r>
          </a:p>
          <a:p>
            <a:pPr marL="629920" lvl="1" indent="-182880" defTabSz="731520">
              <a:spcBef>
                <a:spcPts val="1200"/>
              </a:spcBef>
              <a:defRPr sz="1920"/>
            </a:pPr>
            <a:r>
              <a:t>attach copy of right subtree to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 </a:t>
            </a:r>
            <a:r>
              <a:t>instead.</a:t>
            </a:r>
          </a:p>
          <a:p>
            <a:pPr marL="243840" indent="-162560" defTabSz="731520">
              <a:spcBef>
                <a:spcPts val="1200"/>
              </a:spcBef>
              <a:defRPr sz="1920"/>
            </a:pPr>
            <a:r>
              <a:t>If the left subtree exists and differs from the tree object used to call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  <a:r>
              <a:t>, </a:t>
            </a:r>
          </a:p>
          <a:p>
            <a:pPr marL="629920" lvl="1" indent="-182880" defTabSz="731520">
              <a:spcBef>
                <a:spcPts val="1200"/>
              </a:spcBef>
              <a:defRPr sz="1920"/>
            </a:pPr>
            <a:r>
              <a:t>set the subtree’s data field root to null.</a:t>
            </a:r>
          </a:p>
          <a:p>
            <a:pPr marL="243840" indent="-162560" defTabSz="731520">
              <a:spcBef>
                <a:spcPts val="1200"/>
              </a:spcBef>
              <a:defRPr sz="1920"/>
            </a:pPr>
            <a:r>
              <a:t>If right subtree exists and differs from the tree object used to call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  <a:r>
              <a:t>, </a:t>
            </a:r>
          </a:p>
          <a:p>
            <a:pPr marL="629920" lvl="1" indent="-182880" defTabSz="731520">
              <a:spcBef>
                <a:spcPts val="1200"/>
              </a:spcBef>
              <a:defRPr sz="1920"/>
            </a:pPr>
            <a:r>
              <a:t>set subtree’s data field root to null.</a:t>
            </a:r>
          </a:p>
        </p:txBody>
      </p:sp>
    </p:spTree>
    <p:extLst>
      <p:ext uri="{BB962C8B-B14F-4D97-AF65-F5344CB8AC3E}">
        <p14:creationId xmlns:p14="http://schemas.microsoft.com/office/powerpoint/2010/main" val="422094521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59536">
              <a:defRPr sz="4136"/>
            </a:pPr>
            <a:r>
              <a:t>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  <a:r>
              <a:t> Solution</a:t>
            </a:r>
          </a:p>
        </p:txBody>
      </p:sp>
      <p:sp>
        <p:nvSpPr>
          <p:cNvPr id="10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An implementation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initializeTree</a:t>
            </a:r>
          </a:p>
        </p:txBody>
      </p:sp>
      <p:sp>
        <p:nvSpPr>
          <p:cNvPr id="103" name="private void initializeTree(T rootData,          BinaryTree&lt;T&gt; leftTree,…"/>
          <p:cNvSpPr txBox="1"/>
          <p:nvPr/>
        </p:nvSpPr>
        <p:spPr>
          <a:xfrm>
            <a:off x="775971" y="807814"/>
            <a:ext cx="5616344" cy="48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initializeTree(T rootData, </a:t>
            </a:r>
            <a:br/>
            <a:r>
              <a:t>								BinaryTree&lt;T&gt; leftTree, </a:t>
            </a: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								BinaryTree&lt;T&gt; rightTree)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root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BinaryNode&lt;&gt;(rootData);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((leftTree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!leftTree.isEmpty())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root.setLeftChild(leftTree.root);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((rightTree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!rightTree.isEmpty())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(rightTree != leftTree)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root.setRightChild(rightTree.root);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root.setRightChild(rightTree.root.copy());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sz="1500"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((leftTree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(leftTree != 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))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leftTree.clear();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((rightTree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 &amp;&amp; (rightTree != </a:t>
            </a:r>
            <a:r>
              <a:rPr>
                <a:solidFill>
                  <a:srgbClr val="BA2DA2"/>
                </a:solidFill>
              </a:rPr>
              <a:t>this</a:t>
            </a:r>
            <a:r>
              <a:t>))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rightTree.clear();</a:t>
            </a:r>
            <a:endParaRPr sz="1500"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initializeTree</a:t>
            </a:r>
          </a:p>
        </p:txBody>
      </p:sp>
    </p:spTree>
    <p:extLst>
      <p:ext uri="{BB962C8B-B14F-4D97-AF65-F5344CB8AC3E}">
        <p14:creationId xmlns:p14="http://schemas.microsoft.com/office/powerpoint/2010/main" val="36503806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85800">
              <a:defRPr sz="33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BinaryTree</a:t>
            </a:r>
            <a:r>
              <a:t> Accessor and Mutator Methods</a:t>
            </a:r>
          </a:p>
        </p:txBody>
      </p:sp>
      <p:sp>
        <p:nvSpPr>
          <p:cNvPr id="106" name="public void setRootData(T rootData)…"/>
          <p:cNvSpPr txBox="1"/>
          <p:nvPr/>
        </p:nvSpPr>
        <p:spPr>
          <a:xfrm>
            <a:off x="443971" y="807814"/>
            <a:ext cx="5891602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setRootData(T rootData)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root.setData(rootData);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setRootData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T getRootData()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EmptyTreeException();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else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root.getData();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getRootData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protected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setRootNode(BinaryNode&lt;T&gt; rootNode)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   root = rootNode;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setRootNode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protected</a:t>
            </a:r>
            <a:r>
              <a:t> BinaryNode&lt;T&gt; getRootNode()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root;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getRootNode</a:t>
            </a:r>
          </a:p>
        </p:txBody>
      </p:sp>
    </p:spTree>
    <p:extLst>
      <p:ext uri="{BB962C8B-B14F-4D97-AF65-F5344CB8AC3E}">
        <p14:creationId xmlns:p14="http://schemas.microsoft.com/office/powerpoint/2010/main" val="91921598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More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BinaryTree</a:t>
            </a:r>
            <a:r>
              <a:t> Methods</a:t>
            </a:r>
          </a:p>
        </p:txBody>
      </p:sp>
      <p:sp>
        <p:nvSpPr>
          <p:cNvPr id="109" name="Computing the Height and Counting Nod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Computing the Height and Counting Nodes</a:t>
            </a:r>
          </a:p>
        </p:txBody>
      </p:sp>
      <p:sp>
        <p:nvSpPr>
          <p:cNvPr id="110" name="public int getHeight()…"/>
          <p:cNvSpPr txBox="1"/>
          <p:nvPr/>
        </p:nvSpPr>
        <p:spPr>
          <a:xfrm>
            <a:off x="1361970" y="1463945"/>
            <a:ext cx="6143333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getHeight()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height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height = root.getHeight();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height;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getHeight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getNumberOfNodes()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numberOfNodes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numberOfNodes = root.getNumberOfNodes();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numberOfNodes;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getNumberOfNodes</a:t>
            </a:r>
          </a:p>
        </p:txBody>
      </p:sp>
    </p:spTree>
    <p:extLst>
      <p:ext uri="{BB962C8B-B14F-4D97-AF65-F5344CB8AC3E}">
        <p14:creationId xmlns:p14="http://schemas.microsoft.com/office/powerpoint/2010/main" val="377483860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Methods within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BinaryNode</a:t>
            </a:r>
            <a:r>
              <a:t>.</a:t>
            </a:r>
          </a:p>
        </p:txBody>
      </p:sp>
      <p:sp>
        <p:nvSpPr>
          <p:cNvPr id="11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749808">
              <a:defRPr sz="2952"/>
            </a:pPr>
            <a:endParaRPr/>
          </a:p>
        </p:txBody>
      </p:sp>
      <p:sp>
        <p:nvSpPr>
          <p:cNvPr id="114" name="public int getHeight()…"/>
          <p:cNvSpPr txBox="1"/>
          <p:nvPr/>
        </p:nvSpPr>
        <p:spPr>
          <a:xfrm>
            <a:off x="574611" y="1318259"/>
            <a:ext cx="7623136" cy="371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getHeight()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getHeight(</a:t>
            </a:r>
            <a:r>
              <a:rPr>
                <a:solidFill>
                  <a:srgbClr val="BA2DA2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); </a:t>
            </a:r>
            <a:r>
              <a:t>// Call private getHeight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getHeight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getHeight(BinaryNode&lt;T&gt; node)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height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height = </a:t>
            </a:r>
            <a:r>
              <a:rPr>
                <a:solidFill>
                  <a:srgbClr val="272AD8"/>
                </a:solidFill>
              </a:rPr>
              <a:t>1</a:t>
            </a:r>
            <a:r>
              <a:t> + Math.max(getHeight(node.getLeftChild()),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getHeight(node.getRightChild()));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height;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5728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Tree Terminology</a:t>
            </a:r>
          </a:p>
        </p:txBody>
      </p:sp>
      <p:sp>
        <p:nvSpPr>
          <p:cNvPr id="66" name="FIGURE 24-5 A tree equivalent to the tree in Figure 24-4"/>
          <p:cNvSpPr txBox="1">
            <a:spLocks noGrp="1"/>
          </p:cNvSpPr>
          <p:nvPr>
            <p:ph type="body" sz="quarter" idx="1"/>
          </p:nvPr>
        </p:nvSpPr>
        <p:spPr>
          <a:xfrm>
            <a:off x="457200" y="5717509"/>
            <a:ext cx="8229600" cy="6945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539495">
              <a:defRPr sz="2596"/>
            </a:lvl1pPr>
          </a:lstStyle>
          <a:p>
            <a:r>
              <a:t>FIGURE 24-5 A tree equivalent to the tree in Figure 24-4</a:t>
            </a:r>
          </a:p>
        </p:txBody>
      </p:sp>
      <p:pic>
        <p:nvPicPr>
          <p:cNvPr id="67" name="Hierarchical chart of nodes.&#10;&#10;Picture 2" descr="Hierarchical chart of nod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2572932"/>
            <a:ext cx="8534401" cy="3127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Hierarchical chart of organized computer file folders. &#10;&#10;Picture 2" descr="Hierarchical chart of organized computer file folders. 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2093" y="807814"/>
            <a:ext cx="3199814" cy="162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68680">
              <a:defRPr sz="4180"/>
            </a:pPr>
            <a:r>
              <a:t>Methods within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BinaryNode</a:t>
            </a:r>
          </a:p>
        </p:txBody>
      </p:sp>
      <p:sp>
        <p:nvSpPr>
          <p:cNvPr id="11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749808">
              <a:defRPr sz="2952"/>
            </a:pPr>
            <a:endParaRPr/>
          </a:p>
        </p:txBody>
      </p:sp>
      <p:sp>
        <p:nvSpPr>
          <p:cNvPr id="118" name="public int getNumberOfNodes()…"/>
          <p:cNvSpPr txBox="1"/>
          <p:nvPr/>
        </p:nvSpPr>
        <p:spPr>
          <a:xfrm>
            <a:off x="640726" y="1178560"/>
            <a:ext cx="6013349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getNumberOfNodes()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leftNumber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rightNumber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(left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leftNumber = left.getNumberOfNodes();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(right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  rightNumber = right.getNumberOfNodes();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</a:t>
            </a:r>
            <a:r>
              <a:rPr>
                <a:solidFill>
                  <a:srgbClr val="272AD8"/>
                </a:solidFill>
              </a:rPr>
              <a:t>1</a:t>
            </a:r>
            <a:r>
              <a:t> + leftNumber + rightNumber;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getNumberOfNodes</a:t>
            </a:r>
          </a:p>
        </p:txBody>
      </p:sp>
    </p:spTree>
    <p:extLst>
      <p:ext uri="{BB962C8B-B14F-4D97-AF65-F5344CB8AC3E}">
        <p14:creationId xmlns:p14="http://schemas.microsoft.com/office/powerpoint/2010/main" val="347465752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86968">
              <a:defRPr sz="4268"/>
            </a:lvl1pPr>
          </a:lstStyle>
          <a:p>
            <a:r>
              <a:t>Traversing a binary tree recursively</a:t>
            </a:r>
          </a:p>
        </p:txBody>
      </p:sp>
      <p:sp>
        <p:nvSpPr>
          <p:cNvPr id="121" name="public void inorderTraverse()…"/>
          <p:cNvSpPr txBox="1"/>
          <p:nvPr/>
        </p:nvSpPr>
        <p:spPr>
          <a:xfrm>
            <a:off x="388406" y="807814"/>
            <a:ext cx="6032759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inorderTraverse()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inorderTraverse(root);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inorderTraverse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inorderTraverse(BinaryNode&lt;T&gt; node)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inorderTraverse(node.getLeftChild());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System.out.println(node.getData());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   inorderTraverse(node.getRightChild());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inorderTraverse</a:t>
            </a:r>
          </a:p>
        </p:txBody>
      </p:sp>
      <p:pic>
        <p:nvPicPr>
          <p:cNvPr id="122" name="A diagram shows a binary tree. The root node a is divided into 2 parent nodes b and c. The parent node b is again divided into 2 child nodes d and e. The parent node c is connected to node f and then node f is connected to node g.&#10;&#10;Picture 2" descr="A diagram shows a binary tree. The root node a is divided into 2 parent nodes b and c. The parent node b is again divided into 2 child nodes d and e. The parent node c is connected to node f and then node f is connected to node g.Picture 2"/>
          <p:cNvPicPr>
            <a:picLocks noChangeAspect="1"/>
          </p:cNvPicPr>
          <p:nvPr/>
        </p:nvPicPr>
        <p:blipFill>
          <a:blip r:embed="rId2">
            <a:extLst/>
          </a:blip>
          <a:srcRect l="792" t="742" r="807" b="759"/>
          <a:stretch>
            <a:fillRect/>
          </a:stretch>
        </p:blipFill>
        <p:spPr>
          <a:xfrm>
            <a:off x="5666016" y="2784991"/>
            <a:ext cx="3096984" cy="3469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4" h="21492" extrusionOk="0">
                <a:moveTo>
                  <a:pt x="12362" y="5"/>
                </a:moveTo>
                <a:cubicBezTo>
                  <a:pt x="11063" y="-92"/>
                  <a:pt x="10253" y="1199"/>
                  <a:pt x="10960" y="2240"/>
                </a:cubicBezTo>
                <a:cubicBezTo>
                  <a:pt x="11049" y="2371"/>
                  <a:pt x="11120" y="2490"/>
                  <a:pt x="11120" y="2503"/>
                </a:cubicBezTo>
                <a:cubicBezTo>
                  <a:pt x="11120" y="2517"/>
                  <a:pt x="10081" y="3332"/>
                  <a:pt x="8811" y="4318"/>
                </a:cubicBezTo>
                <a:cubicBezTo>
                  <a:pt x="7541" y="5303"/>
                  <a:pt x="6460" y="6143"/>
                  <a:pt x="6410" y="6184"/>
                </a:cubicBezTo>
                <a:cubicBezTo>
                  <a:pt x="6330" y="6248"/>
                  <a:pt x="6287" y="6241"/>
                  <a:pt x="6078" y="6142"/>
                </a:cubicBezTo>
                <a:cubicBezTo>
                  <a:pt x="5548" y="5889"/>
                  <a:pt x="4831" y="5970"/>
                  <a:pt x="4377" y="6334"/>
                </a:cubicBezTo>
                <a:cubicBezTo>
                  <a:pt x="3711" y="6866"/>
                  <a:pt x="3666" y="7814"/>
                  <a:pt x="4274" y="8453"/>
                </a:cubicBezTo>
                <a:lnTo>
                  <a:pt x="4463" y="8654"/>
                </a:lnTo>
                <a:lnTo>
                  <a:pt x="3214" y="10552"/>
                </a:lnTo>
                <a:cubicBezTo>
                  <a:pt x="2527" y="11596"/>
                  <a:pt x="1944" y="12466"/>
                  <a:pt x="1920" y="12487"/>
                </a:cubicBezTo>
                <a:cubicBezTo>
                  <a:pt x="1896" y="12509"/>
                  <a:pt x="1723" y="12531"/>
                  <a:pt x="1534" y="12534"/>
                </a:cubicBezTo>
                <a:cubicBezTo>
                  <a:pt x="1078" y="12542"/>
                  <a:pt x="670" y="12711"/>
                  <a:pt x="389" y="13008"/>
                </a:cubicBezTo>
                <a:cubicBezTo>
                  <a:pt x="-441" y="13890"/>
                  <a:pt x="135" y="15283"/>
                  <a:pt x="1373" y="15388"/>
                </a:cubicBezTo>
                <a:cubicBezTo>
                  <a:pt x="2322" y="15469"/>
                  <a:pt x="3060" y="14839"/>
                  <a:pt x="3064" y="13945"/>
                </a:cubicBezTo>
                <a:cubicBezTo>
                  <a:pt x="3067" y="13391"/>
                  <a:pt x="2796" y="12980"/>
                  <a:pt x="2196" y="12635"/>
                </a:cubicBezTo>
                <a:cubicBezTo>
                  <a:pt x="2119" y="12590"/>
                  <a:pt x="2279" y="12318"/>
                  <a:pt x="3325" y="10722"/>
                </a:cubicBezTo>
                <a:cubicBezTo>
                  <a:pt x="3996" y="9698"/>
                  <a:pt x="4575" y="8833"/>
                  <a:pt x="4611" y="8800"/>
                </a:cubicBezTo>
                <a:cubicBezTo>
                  <a:pt x="4661" y="8752"/>
                  <a:pt x="4745" y="8755"/>
                  <a:pt x="4979" y="8814"/>
                </a:cubicBezTo>
                <a:cubicBezTo>
                  <a:pt x="5330" y="8902"/>
                  <a:pt x="5664" y="8874"/>
                  <a:pt x="6026" y="8726"/>
                </a:cubicBezTo>
                <a:cubicBezTo>
                  <a:pt x="6160" y="8671"/>
                  <a:pt x="6282" y="8638"/>
                  <a:pt x="6297" y="8652"/>
                </a:cubicBezTo>
                <a:cubicBezTo>
                  <a:pt x="6311" y="8666"/>
                  <a:pt x="6840" y="9580"/>
                  <a:pt x="7472" y="10683"/>
                </a:cubicBezTo>
                <a:lnTo>
                  <a:pt x="8622" y="12686"/>
                </a:lnTo>
                <a:lnTo>
                  <a:pt x="8353" y="12920"/>
                </a:lnTo>
                <a:cubicBezTo>
                  <a:pt x="7953" y="13265"/>
                  <a:pt x="7829" y="13526"/>
                  <a:pt x="7830" y="14031"/>
                </a:cubicBezTo>
                <a:cubicBezTo>
                  <a:pt x="7831" y="14379"/>
                  <a:pt x="7855" y="14488"/>
                  <a:pt x="7980" y="14712"/>
                </a:cubicBezTo>
                <a:cubicBezTo>
                  <a:pt x="8253" y="15200"/>
                  <a:pt x="8733" y="15453"/>
                  <a:pt x="9374" y="15452"/>
                </a:cubicBezTo>
                <a:cubicBezTo>
                  <a:pt x="10229" y="15451"/>
                  <a:pt x="10868" y="14843"/>
                  <a:pt x="10868" y="14031"/>
                </a:cubicBezTo>
                <a:cubicBezTo>
                  <a:pt x="10868" y="13427"/>
                  <a:pt x="10559" y="12977"/>
                  <a:pt x="9971" y="12726"/>
                </a:cubicBezTo>
                <a:cubicBezTo>
                  <a:pt x="9728" y="12622"/>
                  <a:pt x="9608" y="12604"/>
                  <a:pt x="9266" y="12618"/>
                </a:cubicBezTo>
                <a:cubicBezTo>
                  <a:pt x="9025" y="12627"/>
                  <a:pt x="8830" y="12610"/>
                  <a:pt x="8795" y="12578"/>
                </a:cubicBezTo>
                <a:cubicBezTo>
                  <a:pt x="8763" y="12548"/>
                  <a:pt x="8220" y="11617"/>
                  <a:pt x="7588" y="10511"/>
                </a:cubicBezTo>
                <a:lnTo>
                  <a:pt x="6439" y="8500"/>
                </a:lnTo>
                <a:lnTo>
                  <a:pt x="6591" y="8318"/>
                </a:lnTo>
                <a:cubicBezTo>
                  <a:pt x="7003" y="7833"/>
                  <a:pt x="7025" y="7161"/>
                  <a:pt x="6646" y="6604"/>
                </a:cubicBezTo>
                <a:lnTo>
                  <a:pt x="6486" y="6368"/>
                </a:lnTo>
                <a:lnTo>
                  <a:pt x="8806" y="4563"/>
                </a:lnTo>
                <a:cubicBezTo>
                  <a:pt x="10082" y="3571"/>
                  <a:pt x="11171" y="2731"/>
                  <a:pt x="11226" y="2695"/>
                </a:cubicBezTo>
                <a:cubicBezTo>
                  <a:pt x="11308" y="2641"/>
                  <a:pt x="11370" y="2647"/>
                  <a:pt x="11596" y="2742"/>
                </a:cubicBezTo>
                <a:cubicBezTo>
                  <a:pt x="12001" y="2911"/>
                  <a:pt x="12501" y="2901"/>
                  <a:pt x="12909" y="2715"/>
                </a:cubicBezTo>
                <a:cubicBezTo>
                  <a:pt x="13216" y="2574"/>
                  <a:pt x="13226" y="2573"/>
                  <a:pt x="13351" y="2666"/>
                </a:cubicBezTo>
                <a:cubicBezTo>
                  <a:pt x="13421" y="2717"/>
                  <a:pt x="14492" y="3547"/>
                  <a:pt x="15731" y="4509"/>
                </a:cubicBezTo>
                <a:lnTo>
                  <a:pt x="17982" y="6260"/>
                </a:lnTo>
                <a:lnTo>
                  <a:pt x="17840" y="6417"/>
                </a:lnTo>
                <a:cubicBezTo>
                  <a:pt x="17555" y="6734"/>
                  <a:pt x="17461" y="6974"/>
                  <a:pt x="17459" y="7388"/>
                </a:cubicBezTo>
                <a:cubicBezTo>
                  <a:pt x="17457" y="7837"/>
                  <a:pt x="17584" y="8136"/>
                  <a:pt x="17890" y="8414"/>
                </a:cubicBezTo>
                <a:lnTo>
                  <a:pt x="18077" y="8583"/>
                </a:lnTo>
                <a:lnTo>
                  <a:pt x="17375" y="9653"/>
                </a:lnTo>
                <a:cubicBezTo>
                  <a:pt x="16988" y="10241"/>
                  <a:pt x="16399" y="11139"/>
                  <a:pt x="16065" y="11649"/>
                </a:cubicBezTo>
                <a:lnTo>
                  <a:pt x="15460" y="12576"/>
                </a:lnTo>
                <a:lnTo>
                  <a:pt x="15071" y="12583"/>
                </a:lnTo>
                <a:cubicBezTo>
                  <a:pt x="14208" y="12599"/>
                  <a:pt x="13618" y="13118"/>
                  <a:pt x="13566" y="13903"/>
                </a:cubicBezTo>
                <a:cubicBezTo>
                  <a:pt x="13525" y="14536"/>
                  <a:pt x="13778" y="14989"/>
                  <a:pt x="14332" y="15273"/>
                </a:cubicBezTo>
                <a:cubicBezTo>
                  <a:pt x="14597" y="15409"/>
                  <a:pt x="14687" y="15428"/>
                  <a:pt x="15076" y="15428"/>
                </a:cubicBezTo>
                <a:cubicBezTo>
                  <a:pt x="15426" y="15427"/>
                  <a:pt x="15568" y="15401"/>
                  <a:pt x="15752" y="15310"/>
                </a:cubicBezTo>
                <a:lnTo>
                  <a:pt x="15983" y="15194"/>
                </a:lnTo>
                <a:lnTo>
                  <a:pt x="16449" y="15828"/>
                </a:lnTo>
                <a:cubicBezTo>
                  <a:pt x="17457" y="17205"/>
                  <a:pt x="18314" y="18396"/>
                  <a:pt x="18314" y="18417"/>
                </a:cubicBezTo>
                <a:cubicBezTo>
                  <a:pt x="18314" y="18430"/>
                  <a:pt x="18213" y="18501"/>
                  <a:pt x="18090" y="18577"/>
                </a:cubicBezTo>
                <a:cubicBezTo>
                  <a:pt x="17806" y="18753"/>
                  <a:pt x="17562" y="19110"/>
                  <a:pt x="17483" y="19467"/>
                </a:cubicBezTo>
                <a:cubicBezTo>
                  <a:pt x="17353" y="20049"/>
                  <a:pt x="17644" y="20662"/>
                  <a:pt x="18195" y="20969"/>
                </a:cubicBezTo>
                <a:cubicBezTo>
                  <a:pt x="18359" y="21060"/>
                  <a:pt x="18557" y="21144"/>
                  <a:pt x="18637" y="21156"/>
                </a:cubicBezTo>
                <a:cubicBezTo>
                  <a:pt x="19196" y="21236"/>
                  <a:pt x="19654" y="21123"/>
                  <a:pt x="20010" y="20817"/>
                </a:cubicBezTo>
                <a:cubicBezTo>
                  <a:pt x="20398" y="20483"/>
                  <a:pt x="20497" y="20265"/>
                  <a:pt x="20497" y="19745"/>
                </a:cubicBezTo>
                <a:cubicBezTo>
                  <a:pt x="20497" y="19229"/>
                  <a:pt x="20395" y="19002"/>
                  <a:pt x="20026" y="18690"/>
                </a:cubicBezTo>
                <a:cubicBezTo>
                  <a:pt x="19701" y="18416"/>
                  <a:pt x="19461" y="18333"/>
                  <a:pt x="18976" y="18326"/>
                </a:cubicBezTo>
                <a:cubicBezTo>
                  <a:pt x="18748" y="18323"/>
                  <a:pt x="18533" y="18302"/>
                  <a:pt x="18498" y="18282"/>
                </a:cubicBezTo>
                <a:cubicBezTo>
                  <a:pt x="18463" y="18262"/>
                  <a:pt x="17921" y="17535"/>
                  <a:pt x="17293" y="16667"/>
                </a:cubicBezTo>
                <a:lnTo>
                  <a:pt x="16152" y="15088"/>
                </a:lnTo>
                <a:lnTo>
                  <a:pt x="16291" y="14919"/>
                </a:lnTo>
                <a:cubicBezTo>
                  <a:pt x="16851" y="14233"/>
                  <a:pt x="16642" y="13221"/>
                  <a:pt x="15844" y="12760"/>
                </a:cubicBezTo>
                <a:cubicBezTo>
                  <a:pt x="15742" y="12701"/>
                  <a:pt x="15657" y="12645"/>
                  <a:pt x="15657" y="12635"/>
                </a:cubicBezTo>
                <a:cubicBezTo>
                  <a:pt x="15657" y="12607"/>
                  <a:pt x="18132" y="8838"/>
                  <a:pt x="18201" y="8760"/>
                </a:cubicBezTo>
                <a:cubicBezTo>
                  <a:pt x="18250" y="8704"/>
                  <a:pt x="18305" y="8703"/>
                  <a:pt x="18516" y="8763"/>
                </a:cubicBezTo>
                <a:cubicBezTo>
                  <a:pt x="20010" y="9183"/>
                  <a:pt x="21159" y="7526"/>
                  <a:pt x="20131" y="6434"/>
                </a:cubicBezTo>
                <a:cubicBezTo>
                  <a:pt x="19731" y="6010"/>
                  <a:pt x="18996" y="5849"/>
                  <a:pt x="18414" y="6058"/>
                </a:cubicBezTo>
                <a:lnTo>
                  <a:pt x="18153" y="6152"/>
                </a:lnTo>
                <a:lnTo>
                  <a:pt x="15841" y="4357"/>
                </a:lnTo>
                <a:cubicBezTo>
                  <a:pt x="14569" y="3370"/>
                  <a:pt x="13493" y="2534"/>
                  <a:pt x="13451" y="2498"/>
                </a:cubicBezTo>
                <a:cubicBezTo>
                  <a:pt x="13386" y="2443"/>
                  <a:pt x="13392" y="2409"/>
                  <a:pt x="13487" y="2284"/>
                </a:cubicBezTo>
                <a:cubicBezTo>
                  <a:pt x="13679" y="2033"/>
                  <a:pt x="13795" y="1622"/>
                  <a:pt x="13761" y="1313"/>
                </a:cubicBezTo>
                <a:cubicBezTo>
                  <a:pt x="13679" y="572"/>
                  <a:pt x="13136" y="64"/>
                  <a:pt x="12362" y="5"/>
                </a:cubicBezTo>
                <a:close/>
                <a:moveTo>
                  <a:pt x="2191" y="21313"/>
                </a:moveTo>
                <a:cubicBezTo>
                  <a:pt x="2165" y="21323"/>
                  <a:pt x="2157" y="21348"/>
                  <a:pt x="2157" y="21390"/>
                </a:cubicBezTo>
                <a:cubicBezTo>
                  <a:pt x="2157" y="21480"/>
                  <a:pt x="2204" y="21487"/>
                  <a:pt x="2733" y="21483"/>
                </a:cubicBezTo>
                <a:cubicBezTo>
                  <a:pt x="3168" y="21479"/>
                  <a:pt x="3300" y="21461"/>
                  <a:pt x="3280" y="21412"/>
                </a:cubicBezTo>
                <a:cubicBezTo>
                  <a:pt x="3255" y="21351"/>
                  <a:pt x="3124" y="21324"/>
                  <a:pt x="2933" y="21338"/>
                </a:cubicBezTo>
                <a:cubicBezTo>
                  <a:pt x="2676" y="21356"/>
                  <a:pt x="2499" y="21352"/>
                  <a:pt x="2338" y="21323"/>
                </a:cubicBezTo>
                <a:cubicBezTo>
                  <a:pt x="2262" y="21309"/>
                  <a:pt x="2217" y="21304"/>
                  <a:pt x="2191" y="21313"/>
                </a:cubicBezTo>
                <a:close/>
                <a:moveTo>
                  <a:pt x="3509" y="21321"/>
                </a:moveTo>
                <a:cubicBezTo>
                  <a:pt x="3493" y="21325"/>
                  <a:pt x="3485" y="21340"/>
                  <a:pt x="3485" y="21367"/>
                </a:cubicBezTo>
                <a:cubicBezTo>
                  <a:pt x="3485" y="21409"/>
                  <a:pt x="3543" y="21453"/>
                  <a:pt x="3611" y="21466"/>
                </a:cubicBezTo>
                <a:cubicBezTo>
                  <a:pt x="3846" y="21508"/>
                  <a:pt x="3871" y="21505"/>
                  <a:pt x="3838" y="21424"/>
                </a:cubicBezTo>
                <a:cubicBezTo>
                  <a:pt x="3820" y="21380"/>
                  <a:pt x="3777" y="21353"/>
                  <a:pt x="3743" y="21365"/>
                </a:cubicBezTo>
                <a:cubicBezTo>
                  <a:pt x="3709" y="21377"/>
                  <a:pt x="3636" y="21366"/>
                  <a:pt x="3582" y="21340"/>
                </a:cubicBezTo>
                <a:cubicBezTo>
                  <a:pt x="3547" y="21323"/>
                  <a:pt x="3524" y="21316"/>
                  <a:pt x="3509" y="21321"/>
                </a:cubicBezTo>
                <a:close/>
                <a:moveTo>
                  <a:pt x="705" y="21331"/>
                </a:moveTo>
                <a:cubicBezTo>
                  <a:pt x="285" y="21320"/>
                  <a:pt x="111" y="21333"/>
                  <a:pt x="111" y="21375"/>
                </a:cubicBezTo>
                <a:cubicBezTo>
                  <a:pt x="111" y="21407"/>
                  <a:pt x="122" y="21444"/>
                  <a:pt x="134" y="21456"/>
                </a:cubicBezTo>
                <a:cubicBezTo>
                  <a:pt x="174" y="21493"/>
                  <a:pt x="597" y="21480"/>
                  <a:pt x="639" y="21441"/>
                </a:cubicBezTo>
                <a:cubicBezTo>
                  <a:pt x="661" y="21421"/>
                  <a:pt x="724" y="21426"/>
                  <a:pt x="779" y="21453"/>
                </a:cubicBezTo>
                <a:cubicBezTo>
                  <a:pt x="843" y="21485"/>
                  <a:pt x="928" y="21485"/>
                  <a:pt x="1018" y="21453"/>
                </a:cubicBezTo>
                <a:cubicBezTo>
                  <a:pt x="1095" y="21426"/>
                  <a:pt x="1171" y="21423"/>
                  <a:pt x="1186" y="21446"/>
                </a:cubicBezTo>
                <a:cubicBezTo>
                  <a:pt x="1202" y="21470"/>
                  <a:pt x="1358" y="21483"/>
                  <a:pt x="1534" y="21476"/>
                </a:cubicBezTo>
                <a:cubicBezTo>
                  <a:pt x="1987" y="21457"/>
                  <a:pt x="1991" y="21456"/>
                  <a:pt x="1991" y="21402"/>
                </a:cubicBezTo>
                <a:cubicBezTo>
                  <a:pt x="1991" y="21375"/>
                  <a:pt x="1837" y="21352"/>
                  <a:pt x="1647" y="21350"/>
                </a:cubicBezTo>
                <a:cubicBezTo>
                  <a:pt x="1456" y="21348"/>
                  <a:pt x="1032" y="21339"/>
                  <a:pt x="705" y="213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3" name="FIGURE 25-4 A binary tree"/>
          <p:cNvSpPr txBox="1"/>
          <p:nvPr/>
        </p:nvSpPr>
        <p:spPr>
          <a:xfrm>
            <a:off x="4716586" y="5673473"/>
            <a:ext cx="3409157" cy="5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539495">
              <a:defRPr sz="2124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25-4 A binary tree</a:t>
            </a:r>
          </a:p>
        </p:txBody>
      </p:sp>
    </p:spTree>
    <p:extLst>
      <p:ext uri="{BB962C8B-B14F-4D97-AF65-F5344CB8AC3E}">
        <p14:creationId xmlns:p14="http://schemas.microsoft.com/office/powerpoint/2010/main" val="311082857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Non-recursive Traversal</a:t>
            </a:r>
          </a:p>
        </p:txBody>
      </p:sp>
      <p:sp>
        <p:nvSpPr>
          <p:cNvPr id="126" name="FIGURE 25-5 Using a stack to perform an in-order traversal of a binary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1892"/>
            </a:lvl1pPr>
          </a:lstStyle>
          <a:p>
            <a:r>
              <a:t>FIGURE 25-5 Using a stack to perform an in-order traversal of a binary tree</a:t>
            </a:r>
          </a:p>
        </p:txBody>
      </p:sp>
      <p:pic>
        <p:nvPicPr>
          <p:cNvPr id="127" name="A diagram represents a binary tree and the usage of a stack to perform an in order traversal of the binary tree.&#10;&#10;Picture 2" descr="A diagram represents a binary tree and the usage of a stack to perform an in order traversal of the binary tre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450592"/>
            <a:ext cx="8534400" cy="1956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095126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Non-recursive Traversal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Iterative version …</a:t>
            </a:r>
          </a:p>
        </p:txBody>
      </p:sp>
      <p:sp>
        <p:nvSpPr>
          <p:cNvPr id="131" name="public void iterativeInorderTraverse()…"/>
          <p:cNvSpPr txBox="1"/>
          <p:nvPr/>
        </p:nvSpPr>
        <p:spPr>
          <a:xfrm>
            <a:off x="457200" y="680814"/>
            <a:ext cx="7646663" cy="541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iterativeInorderTraverse()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StackInterface&lt;BinaryNode&lt;T&gt;&gt; nodeStack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LinkedStack&lt;&gt;();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BinaryNode&lt;T&gt; currentNode = root;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(!nodeStack.isEmpty() || (currentNode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Find leftmost node with no left child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(currentNode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nodeStack.push(currentNode);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currentNode = currentNode.getLeftChild();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Visit leftmost node, then traverse its right subtree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(!nodeStack.isEmpty())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BinaryNode&lt;T&gt; nextNode = nodeStack.pop();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Assertion: nextNode != null, since nodeStack was not empty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before the pop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System.out.println(nextNode.getData());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currentNode = nextNode.getRightChild();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iterativeInorderTraverse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8559259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3784"/>
            </a:lvl1pPr>
          </a:lstStyle>
          <a:p>
            <a:r>
              <a:t>Traversals That Use An Iterator (Part 1)</a:t>
            </a:r>
          </a:p>
        </p:txBody>
      </p:sp>
      <p:sp>
        <p:nvSpPr>
          <p:cNvPr id="13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/>
          <a:lstStyle/>
          <a:p>
            <a:pPr defTabSz="630936">
              <a:defRPr sz="2484"/>
            </a:pPr>
            <a:r>
              <a:t>LISTING 25-3 The private inner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InorderIterator</a:t>
            </a:r>
          </a:p>
        </p:txBody>
      </p:sp>
      <p:sp>
        <p:nvSpPr>
          <p:cNvPr id="135" name="private class InorderIterator implements Iterator&lt;T&gt;…"/>
          <p:cNvSpPr txBox="1"/>
          <p:nvPr/>
        </p:nvSpPr>
        <p:spPr>
          <a:xfrm>
            <a:off x="457200" y="1023714"/>
            <a:ext cx="6469172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InorderIterator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Iterator&lt;T&gt;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StackInterface&lt;BinaryNode&lt;T&gt;&gt; nodeStack;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BinaryNode&lt;T&gt; currentNode;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InorderIterator()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nodeStack =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LinkedStack&lt;&gt;();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currentNode = root;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remove()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UnsupportedOperationException();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remove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hasNext()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!nodeStack.isEmpty() || (currentNode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hasNext</a:t>
            </a:r>
          </a:p>
        </p:txBody>
      </p:sp>
    </p:spTree>
    <p:extLst>
      <p:ext uri="{BB962C8B-B14F-4D97-AF65-F5344CB8AC3E}">
        <p14:creationId xmlns:p14="http://schemas.microsoft.com/office/powerpoint/2010/main" val="369455400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3784"/>
            </a:lvl1pPr>
          </a:lstStyle>
          <a:p>
            <a:r>
              <a:t>Traversals That Use An Iterator (Part 2)</a:t>
            </a:r>
          </a:p>
        </p:txBody>
      </p:sp>
      <p:sp>
        <p:nvSpPr>
          <p:cNvPr id="13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/>
          <a:lstStyle/>
          <a:p>
            <a:pPr defTabSz="630936">
              <a:defRPr sz="2484"/>
            </a:pPr>
            <a:r>
              <a:t>LISTING 25-3 The private inner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InorderIterator</a:t>
            </a:r>
          </a:p>
        </p:txBody>
      </p:sp>
      <p:sp>
        <p:nvSpPr>
          <p:cNvPr id="139" name="public T next()…"/>
          <p:cNvSpPr txBox="1"/>
          <p:nvPr/>
        </p:nvSpPr>
        <p:spPr>
          <a:xfrm>
            <a:off x="406400" y="769714"/>
            <a:ext cx="7646663" cy="564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next()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BinaryNode&lt;T&gt; nextNode 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Find leftmost node with no left child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while</a:t>
            </a:r>
            <a:r>
              <a:t> (currentNode !=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nodeStack.push(currentNode);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currentNode = currentNode.getLeftChild();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while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Get leftmost node, then move to its right subtree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(!nodeStack.isEmpty())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nextNode = nodeStack.pop();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Assertion: nextNode != null, since nodeStack was not empty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before the pop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currentNode = nextNode.getRightChild();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throw</a:t>
            </a:r>
            <a:r>
              <a:t> </a:t>
            </a:r>
            <a:r>
              <a:rPr>
                <a:solidFill>
                  <a:srgbClr val="BA2DA2"/>
                </a:solidFill>
              </a:rPr>
              <a:t>new</a:t>
            </a:r>
            <a:r>
              <a:t> NoSuchElementException();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nextNode.getData();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next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InorderIterator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23512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5527">
              <a:defRPr sz="3828"/>
            </a:lvl1pPr>
          </a:lstStyle>
          <a:p>
            <a:r>
              <a:t>Using a Stack to Traverse a Binary Tree</a:t>
            </a:r>
          </a:p>
        </p:txBody>
      </p:sp>
      <p:sp>
        <p:nvSpPr>
          <p:cNvPr id="142" name="FIGURE 25-6 Using a stack to traverse a binary tree in preorder and postord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84047">
              <a:defRPr sz="1848"/>
            </a:lvl1pPr>
          </a:lstStyle>
          <a:p>
            <a:r>
              <a:t>FIGURE 25-6 Using a stack to traverse a binary tree in preorder and postorder</a:t>
            </a:r>
          </a:p>
        </p:txBody>
      </p:sp>
      <p:pic>
        <p:nvPicPr>
          <p:cNvPr id="143" name="A diagram illustrates the usage of stack to traverse a binary tree in preorder " descr="A diagram illustrates the usage of stack to traverse a binary tree in preorder 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229963"/>
            <a:ext cx="8534401" cy="19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A diagram illustrates the usage of stack to traverse a binary tree post order." descr="A diagram illustrates the usage of stack to traverse a binary tree post order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615023"/>
            <a:ext cx="7807036" cy="1962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36782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8095">
              <a:defRPr sz="3696"/>
            </a:lvl1pPr>
          </a:lstStyle>
          <a:p>
            <a:r>
              <a:t>Using a Queue for Level-Order Traversal</a:t>
            </a:r>
          </a:p>
        </p:txBody>
      </p:sp>
      <p:sp>
        <p:nvSpPr>
          <p:cNvPr id="147" name="FIGURE 25-7 Using a queue to traverse a binary tree in level order"/>
          <p:cNvSpPr txBox="1">
            <a:spLocks noGrp="1"/>
          </p:cNvSpPr>
          <p:nvPr>
            <p:ph type="body" sz="quarter" idx="1"/>
          </p:nvPr>
        </p:nvSpPr>
        <p:spPr>
          <a:xfrm>
            <a:off x="495300" y="5945315"/>
            <a:ext cx="8229600" cy="581001"/>
          </a:xfrm>
          <a:prstGeom prst="rect">
            <a:avLst/>
          </a:prstGeom>
        </p:spPr>
        <p:txBody>
          <a:bodyPr/>
          <a:lstStyle>
            <a:lvl1pPr defTabSz="457200">
              <a:defRPr sz="2200"/>
            </a:lvl1pPr>
          </a:lstStyle>
          <a:p>
            <a:r>
              <a:t>FIGURE 25-7 Using a queue to traverse a binary tree in level order</a:t>
            </a:r>
          </a:p>
        </p:txBody>
      </p:sp>
      <p:pic>
        <p:nvPicPr>
          <p:cNvPr id="148" name="An illustration displays the usage of a queue to traverse a binary tree in level order.&#10;&#10;Picture 2" descr="An illustration displays the usage of a queue to traverse a binary tree in level order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324" y="795114"/>
            <a:ext cx="4581552" cy="49729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774584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4004"/>
            </a:lvl1pPr>
          </a:lstStyle>
          <a:p>
            <a:r>
              <a:t>Implementation of an Expression Tree</a:t>
            </a:r>
          </a:p>
        </p:txBody>
      </p:sp>
      <p:sp>
        <p:nvSpPr>
          <p:cNvPr id="151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749808">
              <a:defRPr sz="2952"/>
            </a:lvl1pPr>
          </a:lstStyle>
          <a:p>
            <a:r>
              <a:t>LISTING 25-4 An interface for an expression tree</a:t>
            </a:r>
          </a:p>
        </p:txBody>
      </p:sp>
      <p:sp>
        <p:nvSpPr>
          <p:cNvPr id="152" name="package TreePackage;…"/>
          <p:cNvSpPr txBox="1"/>
          <p:nvPr/>
        </p:nvSpPr>
        <p:spPr>
          <a:xfrm>
            <a:off x="750504" y="1662430"/>
            <a:ext cx="8012496" cy="278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TreePackage;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t>An interface for an expression tree.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interface</a:t>
            </a:r>
            <a:r>
              <a:t> ExpressionTreeInterface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             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BinaryTreeInterface&lt;String&gt;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/** Computes the value of the expression in this tree.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 b="1"/>
              <a:t>@return</a:t>
            </a:r>
            <a:r>
              <a:t>  The value of the expression. 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evaluate();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ExpressionTreeInterface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6216573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800">
              <a:defRPr sz="3300"/>
            </a:lvl1pPr>
          </a:lstStyle>
          <a:p>
            <a:r>
              <a:t>Implementation of an Expression Tree (Part 1)</a:t>
            </a:r>
          </a:p>
        </p:txBody>
      </p:sp>
      <p:sp>
        <p:nvSpPr>
          <p:cNvPr id="15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25-5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ExpressionTree</a:t>
            </a:r>
          </a:p>
        </p:txBody>
      </p:sp>
      <p:sp>
        <p:nvSpPr>
          <p:cNvPr id="156" name="package TreePackage;…"/>
          <p:cNvSpPr txBox="1"/>
          <p:nvPr/>
        </p:nvSpPr>
        <p:spPr>
          <a:xfrm>
            <a:off x="443971" y="807814"/>
            <a:ext cx="8066595" cy="481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TreePackage;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A class that implements an expression tree by extending BinaryTree.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class</a:t>
            </a:r>
            <a:r>
              <a:t> ExpressionTree </a:t>
            </a:r>
            <a:r>
              <a:rPr>
                <a:solidFill>
                  <a:srgbClr val="BA2DA2"/>
                </a:solidFill>
              </a:rPr>
              <a:t>extends</a:t>
            </a:r>
            <a:r>
              <a:t> BinaryTree&lt;String&gt;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</a:t>
            </a:r>
            <a:r>
              <a:rPr>
                <a:solidFill>
                  <a:srgbClr val="BA2DA2"/>
                </a:solidFill>
              </a:rPr>
              <a:t>implements</a:t>
            </a:r>
            <a:r>
              <a:t> ExpressionTreeInterface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ExpressionTree()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default constructor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evaluate()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evaluate(getRootNode());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evaluate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getValueOf(String variable)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{ </a:t>
            </a:r>
            <a:r>
              <a:t>// Strings allow multicharacter variables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result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To be defined.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getValueOf</a:t>
            </a:r>
          </a:p>
        </p:txBody>
      </p:sp>
    </p:spTree>
    <p:extLst>
      <p:ext uri="{BB962C8B-B14F-4D97-AF65-F5344CB8AC3E}">
        <p14:creationId xmlns:p14="http://schemas.microsoft.com/office/powerpoint/2010/main" val="37544942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Tree Terminology</a:t>
            </a:r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dirty="0" smtClean="0"/>
              <a:t>Contrast </a:t>
            </a:r>
            <a:r>
              <a:rPr dirty="0"/>
              <a:t>plants with root at bottom</a:t>
            </a:r>
          </a:p>
          <a:p>
            <a:pPr lvl="1"/>
            <a:r>
              <a:rPr dirty="0"/>
              <a:t>ADT tree with root at top</a:t>
            </a:r>
          </a:p>
          <a:p>
            <a:pPr lvl="1"/>
            <a:r>
              <a:rPr dirty="0"/>
              <a:t>Root is only node with no parent</a:t>
            </a:r>
          </a:p>
          <a:p>
            <a:r>
              <a:rPr dirty="0"/>
              <a:t>A tree can be empty</a:t>
            </a:r>
          </a:p>
          <a:p>
            <a:r>
              <a:rPr dirty="0"/>
              <a:t>Any node and its descendants form a subtree of the original tree</a:t>
            </a:r>
          </a:p>
          <a:p>
            <a:r>
              <a:rPr dirty="0"/>
              <a:t>The height of a tree is the number of levels in the </a:t>
            </a:r>
            <a:r>
              <a:rPr dirty="0" smtClean="0"/>
              <a:t>tree</a:t>
            </a:r>
            <a:endParaRPr lang="en-US" dirty="0" smtClean="0"/>
          </a:p>
          <a:p>
            <a:pPr lvl="1"/>
            <a:r>
              <a:rPr lang="en-US" sz="2000" dirty="0" smtClean="0"/>
              <a:t>Height of tree T = 1 + the height of the tallest subtree of T</a:t>
            </a:r>
            <a:endParaRPr sz="2000" dirty="0"/>
          </a:p>
        </p:txBody>
      </p:sp>
      <p:pic>
        <p:nvPicPr>
          <p:cNvPr id="5" name="Hierarchical chart of nodes.&#10;&#10;Picture 2" descr="Hierarchical chart of nod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9415" y="0"/>
            <a:ext cx="3691831" cy="167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800">
              <a:defRPr sz="3300"/>
            </a:lvl1pPr>
          </a:lstStyle>
          <a:p>
            <a:r>
              <a:t>Implementation of an Expression Tree (Part 1)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67512">
              <a:defRPr sz="2628"/>
            </a:pPr>
            <a:r>
              <a:t>LISTING 25-5 The class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ExpressionTree</a:t>
            </a:r>
          </a:p>
        </p:txBody>
      </p:sp>
      <p:sp>
        <p:nvSpPr>
          <p:cNvPr id="160" name="private double compute(String operator, double firstOperand, double secondOperand)…"/>
          <p:cNvSpPr txBox="1"/>
          <p:nvPr/>
        </p:nvSpPr>
        <p:spPr>
          <a:xfrm>
            <a:off x="206772" y="788369"/>
            <a:ext cx="8598891" cy="50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compute(String operator,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firstOperand,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secondOperand)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result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// To be defined.    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compute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private</a:t>
            </a:r>
            <a:r>
              <a:t>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evaluate(BinaryNode&lt;String&gt; rootNode)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(rootNode == </a:t>
            </a:r>
            <a:r>
              <a:rPr>
                <a:solidFill>
                  <a:srgbClr val="BA2DA2"/>
                </a:solidFill>
              </a:rPr>
              <a:t>null</a:t>
            </a:r>
            <a:r>
              <a:t>)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result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r>
              <a:t>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(rootNode.isLeaf())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String variable = rootNode.getData();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result = getValueOf(variable);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}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else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firstOperand = evaluate(rootNode.getLeftChild());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</a:t>
            </a:r>
            <a:r>
              <a:rPr>
                <a:solidFill>
                  <a:srgbClr val="BA2DA2"/>
                </a:solidFill>
              </a:rPr>
              <a:t>double</a:t>
            </a:r>
            <a:r>
              <a:t> secondOperand = evaluate(rootNode.getRightChild());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String operator = rootNode.getData();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   result = compute(operator, firstOperand, secondOperand);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} </a:t>
            </a:r>
            <a:r>
              <a:t>// end if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result;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} </a:t>
            </a:r>
            <a:r>
              <a:t>// end evaluate</a:t>
            </a:r>
          </a:p>
          <a:p>
            <a:pPr defTabSz="344804">
              <a:tabLst>
                <a:tab pos="342900" algn="l"/>
              </a:tabLst>
              <a:defRPr sz="1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ExpressionTree</a:t>
            </a:r>
          </a:p>
        </p:txBody>
      </p:sp>
    </p:spTree>
    <p:extLst>
      <p:ext uri="{BB962C8B-B14F-4D97-AF65-F5344CB8AC3E}">
        <p14:creationId xmlns:p14="http://schemas.microsoft.com/office/powerpoint/2010/main" val="218534460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Representing General Trees</a:t>
            </a:r>
          </a:p>
        </p:txBody>
      </p:sp>
      <p:sp>
        <p:nvSpPr>
          <p:cNvPr id="163" name="FIGURE 25-8 A node for a general tre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612648">
              <a:defRPr sz="2948"/>
            </a:lvl1pPr>
          </a:lstStyle>
          <a:p>
            <a:r>
              <a:t>FIGURE 25-8 A node for a general tree</a:t>
            </a:r>
          </a:p>
        </p:txBody>
      </p:sp>
      <p:pic>
        <p:nvPicPr>
          <p:cNvPr id="164" name="A diagram illustrates a node for a general tree. The data part of the node has a pointer pointing to the data object. The second part of the node has a pointer pointing to a list of child nodes.&#10;&#10;Picture 2" descr="A diagram illustrates a node for a general tree. The data part of the node has a pointer pointing to the data object. The second part of the node has a pointer pointing to a list of child nod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828051"/>
            <a:ext cx="6934200" cy="35661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667959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Representing General Trees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685800">
              <a:defRPr sz="2700"/>
            </a:lvl1pPr>
          </a:lstStyle>
          <a:p>
            <a:r>
              <a:t>LISTING 25-6 An interface for a node in a general tree</a:t>
            </a:r>
          </a:p>
        </p:txBody>
      </p:sp>
      <p:sp>
        <p:nvSpPr>
          <p:cNvPr id="168" name="package TreePackage;…"/>
          <p:cNvSpPr txBox="1"/>
          <p:nvPr/>
        </p:nvSpPr>
        <p:spPr>
          <a:xfrm>
            <a:off x="443971" y="1825299"/>
            <a:ext cx="8513566" cy="2988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package</a:t>
            </a:r>
            <a:r>
              <a:t> TreePackage;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import</a:t>
            </a:r>
            <a:r>
              <a:t> java.util.Iterator;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t> An interface for a node in a general tree.*/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</a:rPr>
              <a:t>interface</a:t>
            </a:r>
            <a:r>
              <a:t> GeneralNodeInterface&lt;T&gt;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T getData();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setData(T newData);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boolean</a:t>
            </a:r>
            <a:r>
              <a:t> isLeaf();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Iterator&lt;GeneralNodeInterface&lt;T&gt;&gt; getChildrenIterator();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BA2DA2"/>
                </a:solidFill>
              </a:rPr>
              <a:t>public</a:t>
            </a:r>
            <a:r>
              <a:t> </a:t>
            </a:r>
            <a:r>
              <a:rPr>
                <a:solidFill>
                  <a:srgbClr val="BA2DA2"/>
                </a:solidFill>
              </a:rPr>
              <a:t>void</a:t>
            </a:r>
            <a:r>
              <a:t> addChild(GeneralNodeInterface&lt;T&gt; newChild);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344804">
              <a:tabLst>
                <a:tab pos="342900" algn="l"/>
              </a:tabLst>
              <a:defRPr sz="16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end GeneralNodeInterface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4617197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Representing General Trees</a:t>
            </a:r>
          </a:p>
        </p:txBody>
      </p:sp>
      <p:sp>
        <p:nvSpPr>
          <p:cNvPr id="171" name="FIGURE 25-9 A general tree and two views of an equivalent binary tree"/>
          <p:cNvSpPr txBox="1">
            <a:spLocks noGrp="1"/>
          </p:cNvSpPr>
          <p:nvPr>
            <p:ph type="body" sz="quarter" idx="1"/>
          </p:nvPr>
        </p:nvSpPr>
        <p:spPr>
          <a:xfrm>
            <a:off x="457200" y="5958015"/>
            <a:ext cx="8229600" cy="581001"/>
          </a:xfrm>
          <a:prstGeom prst="rect">
            <a:avLst/>
          </a:prstGeom>
        </p:spPr>
        <p:txBody>
          <a:bodyPr/>
          <a:lstStyle>
            <a:lvl1pPr defTabSz="429768">
              <a:defRPr sz="2068"/>
            </a:lvl1pPr>
          </a:lstStyle>
          <a:p>
            <a:r>
              <a:t>FIGURE 25-9 A general tree and two views of an equivalent binary tree</a:t>
            </a:r>
          </a:p>
        </p:txBody>
      </p:sp>
      <p:pic>
        <p:nvPicPr>
          <p:cNvPr id="172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656181"/>
            <a:ext cx="3463315" cy="213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7874" y="1679780"/>
            <a:ext cx="2849230" cy="213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diagram illustrates a general tree, an equivalent binary tree, and the same binary tree in a conventional form.&#10;&#10;Picture 2" descr="A diagram illustrates a general tree, an equivalent binary tree, and the same binary tree in a conventional form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03354" y="1704293"/>
            <a:ext cx="2056633" cy="37019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0102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</a:t>
            </a:r>
          </a:p>
        </p:txBody>
      </p:sp>
      <p:sp>
        <p:nvSpPr>
          <p:cNvPr id="177" name="Subtitle 2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25</a:t>
            </a:r>
          </a:p>
        </p:txBody>
      </p:sp>
    </p:spTree>
    <p:extLst>
      <p:ext uri="{BB962C8B-B14F-4D97-AF65-F5344CB8AC3E}">
        <p14:creationId xmlns:p14="http://schemas.microsoft.com/office/powerpoint/2010/main" val="30484865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Which nodes are the leaves?</a:t>
            </a:r>
          </a:p>
          <a:p>
            <a:r>
              <a:rPr lang="en-US" sz="2000" dirty="0" smtClean="0"/>
              <a:t>Which nodes are the sibling of node K?</a:t>
            </a:r>
          </a:p>
          <a:p>
            <a:r>
              <a:rPr lang="en-US" sz="2000" dirty="0" smtClean="0"/>
              <a:t>Which nodes are the children of node B?</a:t>
            </a:r>
          </a:p>
          <a:p>
            <a:r>
              <a:rPr lang="en-US" sz="2000" dirty="0"/>
              <a:t>Which nodes are the </a:t>
            </a:r>
            <a:r>
              <a:rPr lang="en-US" sz="2000" dirty="0" smtClean="0"/>
              <a:t>descendant </a:t>
            </a:r>
            <a:r>
              <a:rPr lang="en-US" sz="2000" dirty="0"/>
              <a:t>of node B</a:t>
            </a:r>
            <a:r>
              <a:rPr lang="en-US" sz="2000" dirty="0" smtClean="0"/>
              <a:t>?</a:t>
            </a:r>
          </a:p>
          <a:p>
            <a:r>
              <a:rPr lang="en-US" sz="2000" dirty="0"/>
              <a:t>Which nodes are the </a:t>
            </a:r>
            <a:r>
              <a:rPr lang="en-US" sz="2000" dirty="0" smtClean="0"/>
              <a:t>ancestor </a:t>
            </a:r>
            <a:r>
              <a:rPr lang="en-US" sz="2000" dirty="0"/>
              <a:t>of node B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Which nodes are parents?</a:t>
            </a:r>
            <a:endParaRPr lang="en-US" sz="2000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Hierarchical chart of nodes.&#10;&#10;Picture 2" descr="Hierarchical chart of node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670" y="3926542"/>
            <a:ext cx="6675225" cy="24459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4261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C10F4A765C134D14ADD48647B361BB05&lt;/guid&gt;&#10;        &lt;description /&gt;&#10;        &lt;date&gt;11/5/2017 9:35:1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977B00C96604CBC9DD64C42A4417EF2&lt;/guid&gt;&#10;            &lt;repollguid&gt;9AE48815FB804022BD417E91810FE686&lt;/repollguid&gt;&#10;            &lt;sourceid&gt;74F6E6CD1A6D4963AE19F081CD0E4ADB&lt;/sourceid&gt;&#10;            &lt;questiontext&gt;Can a tree have more than one roo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1F03AFAD8714925A61FBD82A9B58798&lt;/guid&gt;&#10;                    &lt;answertext&gt;Yes&lt;/answertext&gt;&#10;                    &lt;valuetype&gt;-1&lt;/valuetype&gt;&#10;                &lt;/answer&gt;&#10;                &lt;answer&gt;&#10;                    &lt;guid&gt;4CFF71785B434B3BA8F9711B7CDB7092&lt;/guid&gt;&#10;                    &lt;answertext&gt;No&lt;/answertext&gt;&#10;                    &lt;valuetype&gt;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9699AF2F0A14E99AC4CE09DABE72196&lt;/guid&gt;&#10;            &lt;repollguid&gt;B964B5A879C243A59534092C8494AC2D&lt;/repollguid&gt;&#10;            &lt;sourceid&gt;0433E2718D35400FB4C93215F231921D&lt;/sourceid&gt;&#10;            &lt;questiontext&gt;In a tree with 10 nodes, how many of those nodes are parents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9&lt;/answertext&gt;&#10;                    &lt;valuetype&gt;-1&lt;/valuetype&gt;&#10;                &lt;/answer&gt;&#10;                &lt;answer&gt;&#10;                    &lt;guid&gt;AD54CC8304CE4C8C80A759292FDA4E91&lt;/guid&gt;&#10;                    &lt;answertext&gt;10&lt;/answertext&gt;&#10;                    &lt;valuetype&gt;-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98FA72B191B6408680DC3693065D975E&lt;/guid&gt;&#10;            &lt;repollguid&gt;B964B5A879C243A59534092C8494AC2D&lt;/repollguid&gt;&#10;            &lt;sourceid&gt;0433E2718D35400FB4C93215F231921D&lt;/sourceid&gt;&#10;            &lt;questiontext&gt;In a tree with 10 nodes, what is the largest possible height of the tre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9&lt;/answertext&gt;&#10;                    &lt;valuetype&gt;-1&lt;/valuetype&gt;&#10;                &lt;/answer&gt;&#10;                &lt;answer&gt;&#10;                    &lt;guid&gt;AD54CC8304CE4C8C80A759292FDA4E91&lt;/guid&gt;&#10;                    &lt;answertext&gt;10&lt;/answertext&gt;&#10;                    &lt;valuetype&gt;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693571F18314C3291788D07F516973B&lt;/guid&gt;&#10;            &lt;repollguid&gt;B964B5A879C243A59534092C8494AC2D&lt;/repollguid&gt;&#10;            &lt;sourceid&gt;0433E2718D35400FB4C93215F231921D&lt;/sourceid&gt;&#10;            &lt;questiontext&gt;In a tree with 10 nodes, what is the smallest possible height of the tre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2&lt;/answertext&gt;&#10;                    &lt;valuetype&gt;1&lt;/valuetype&gt;&#10;                &lt;/answer&gt;&#10;                &lt;answer&gt;&#10;                    &lt;guid&gt;AD54CC8304CE4C8C80A759292FDA4E91&lt;/guid&gt;&#10;                    &lt;answertext&gt;5&lt;/answertext&gt;&#10;                    &lt;valuetype&gt;-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0C203808694D4682FD2AC16336C298&lt;/guid&gt;&#10;        &lt;description /&gt;&#10;        &lt;date&gt;11/5/2017 10:02:20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A8BDD683C414C8399D2E67D002E5D93&lt;/guid&gt;&#10;            &lt;repollguid&gt;FD91655F6BAF467E9126AC460E97CC90&lt;/repollguid&gt;&#10;            &lt;sourceid&gt;C1AF789CA4104F78852612515B5B08D8&lt;/sourceid&gt;&#10;            &lt;questiontext&gt;Given two nodes, A and B, in a tree: how many paths will there be between A and B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BA52F4639ACD47008D514176627E2C99&lt;/guid&gt;&#10;                    &lt;answertext&gt;At least 1&lt;/answertext&gt;&#10;                    &lt;valuetype&gt;-1&lt;/valuetype&gt;&#10;                &lt;/answer&gt;&#10;                &lt;answer&gt;&#10;                    &lt;guid&gt;350E09860B294834822CDFF17EF99DC9&lt;/guid&gt;&#10;                    &lt;answertext&gt;At most 1&lt;/answertext&gt;&#10;                    &lt;valuetype&gt;1&lt;/valuetype&gt;&#10;                &lt;/answer&gt;&#10;                &lt;answer&gt;&#10;                    &lt;guid&gt;525C26572EC34056B808C0549E171E23&lt;/guid&gt;&#10;                    &lt;answertext&gt;Exactly 1&lt;/answertext&gt;&#10;                    &lt;valuetype&gt;-1&lt;/valuetype&gt;&#10;                &lt;/answer&gt;&#10;                &lt;answer&gt;&#10;                    &lt;guid&gt;74D223F344B24F308335A2665DA7889D&lt;/guid&gt;&#10;                    &lt;answertext&gt;None of the above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DA47B9510A5445309E43CC8D56A05C39&lt;/guid&gt;&#10;        &lt;description /&gt;&#10;        &lt;date&gt;11/5/2017 10:39:0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B9195344A774134969D8DF1E7A8221A&lt;/guid&gt;&#10;            &lt;repollguid&gt;675591F324944EC3B8DFB8ED5C2067A9&lt;/repollguid&gt;&#10;            &lt;sourceid&gt;D27455268C124611ACFB18DD215F10D6&lt;/sourceid&gt;&#10;            &lt;questiontext&gt;A binary tree has 30 nodes.  What is its largest possible heigh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B30C6B77BD84CE7B277BCF3CC87F7F4&lt;/guid&gt;&#10;                    &lt;answertext&gt;14&lt;/answertext&gt;&#10;                    &lt;valuetype&gt;-1&lt;/valuetype&gt;&#10;                &lt;/answer&gt;&#10;                &lt;answer&gt;&#10;                    &lt;guid&gt;D344067DE809452184B026729474635D&lt;/guid&gt;&#10;                    &lt;answertext&gt;15&lt;/answertext&gt;&#10;                    &lt;valuetype&gt;-1&lt;/valuetype&gt;&#10;                &lt;/answer&gt;&#10;                &lt;answer&gt;&#10;                    &lt;guid&gt;06147C05C628494F8CD8CB68EB6614C4&lt;/guid&gt;&#10;                    &lt;answertext&gt;29&lt;/answertext&gt;&#10;                    &lt;valuetype&gt;-1&lt;/valuetype&gt;&#10;                &lt;/answer&gt;&#10;                &lt;answer&gt;&#10;                    &lt;guid&gt;EBB07126F54A4C69ABD5599FF73D29DA&lt;/guid&gt;&#10;                    &lt;answertext&gt;30&lt;/answertext&gt;&#10;                    &lt;valuetype&gt;1&lt;/valuetype&gt;&#10;                &lt;/answer&gt;&#10;                &lt;answer&gt;&#10;                    &lt;guid&gt;A4F70DF73CC045438AB8CD0B7A5CA584&lt;/guid&gt;&#10;                    &lt;answertext&gt;None of these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DA47B9510A5445309E43CC8D56A05C39&lt;/guid&gt;&#10;        &lt;description /&gt;&#10;        &lt;date&gt;11/5/2017 10:39:0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61CEF976EB4423297E85D4CFAAF2F1F&lt;/guid&gt;&#10;            &lt;repollguid&gt;675591F324944EC3B8DFB8ED5C2067A9&lt;/repollguid&gt;&#10;            &lt;sourceid&gt;D27455268C124611ACFB18DD215F10D6&lt;/sourceid&gt;&#10;            &lt;questiontext&gt;A binary tree has 30 nodes.  What is its smallest possible heigh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B30C6B77BD84CE7B277BCF3CC87F7F4&lt;/guid&gt;&#10;                    &lt;answertext&gt;3&lt;/answertext&gt;&#10;                    &lt;valuetype&gt;-1&lt;/valuetype&gt;&#10;                &lt;/answer&gt;&#10;                &lt;answer&gt;&#10;                    &lt;guid&gt;D344067DE809452184B026729474635D&lt;/guid&gt;&#10;                    &lt;answertext&gt;4&lt;/answertext&gt;&#10;                    &lt;valuetype&gt;-1&lt;/valuetype&gt;&#10;                &lt;/answer&gt;&#10;                &lt;answer&gt;&#10;                    &lt;guid&gt;06147C05C628494F8CD8CB68EB6614C4&lt;/guid&gt;&#10;                    &lt;answertext&gt;5&lt;/answertext&gt;&#10;                    &lt;valuetype&gt;1&lt;/valuetype&gt;&#10;                &lt;/answer&gt;&#10;                &lt;answer&gt;&#10;                    &lt;guid&gt;EBB07126F54A4C69ABD5599FF73D29DA&lt;/guid&gt;&#10;                    &lt;answertext&gt;6&lt;/answertext&gt;&#10;                    &lt;valuetype&gt;-1&lt;/valuetype&gt;&#10;                &lt;/answer&gt;&#10;                &lt;answer&gt;&#10;                    &lt;guid&gt;A4F70DF73CC045438AB8CD0B7A5CA584&lt;/guid&gt;&#10;                    &lt;answertext&gt;None of these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B553C8575B4147BFA77CFE0B53E06990&lt;/guid&gt;&#10;        &lt;description /&gt;&#10;        &lt;date&gt;11/5/2017 11:17:4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7B1764520FB4594958BD44A4BAD35BF&lt;/guid&gt;&#10;            &lt;repollguid&gt;822C1B8FF7CC47C38C2D6F901BDE41E3&lt;/repollguid&gt;&#10;            &lt;sourceid&gt;27061ACD6ED74C7991027C13C8AFBC1D&lt;/sourceid&gt;&#10;            &lt;questiontext&gt;What is the fewest number of nodes in a complete binary tree with height 6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8F100FE6E00F4EDCB08046A05E38E8C8&lt;/guid&gt;&#10;                    &lt;answertext&gt;31&lt;/answertext&gt;&#10;                    &lt;valuetype&gt;-1&lt;/valuetype&gt;&#10;                &lt;/answer&gt;&#10;                &lt;answer&gt;&#10;                    &lt;guid&gt;2D566AC367514BBE881E2B31CC8044F4&lt;/guid&gt;&#10;                    &lt;answertext&gt;32&lt;/answertext&gt;&#10;                    &lt;valuetype&gt;1&lt;/valuetype&gt;&#10;                &lt;/answer&gt;&#10;                &lt;answer&gt;&#10;                    &lt;guid&gt;1908EFAA57784EDF93BD605346FC5C1A&lt;/guid&gt;&#10;                    &lt;answertext&gt;63&lt;/answertext&gt;&#10;                    &lt;valuetype&gt;-1&lt;/valuetype&gt;&#10;                &lt;/answer&gt;&#10;                &lt;answer&gt;&#10;                    &lt;guid&gt;0F1AE4C60F39414F9C98C9C40CD53142&lt;/guid&gt;&#10;                    &lt;answertext&gt;64&lt;/answertext&gt;&#10;                    &lt;valuetype&gt;-1&lt;/valuetype&gt;&#10;                &lt;/answer&gt;&#10;                &lt;answer&gt;&#10;                    &lt;guid&gt;1B0D0CCC7AD44A598A27CA72EB28F2D2&lt;/guid&gt;&#10;                    &lt;answertext&gt;None of these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B553C8575B4147BFA77CFE0B53E06990&lt;/guid&gt;&#10;        &lt;description /&gt;&#10;        &lt;date&gt;11/5/2017 11:17:4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8A387C2CB0743E6AA5DEFAB410DED11&lt;/guid&gt;&#10;            &lt;repollguid&gt;822C1B8FF7CC47C38C2D6F901BDE41E3&lt;/repollguid&gt;&#10;            &lt;sourceid&gt;27061ACD6ED74C7991027C13C8AFBC1D&lt;/sourceid&gt;&#10;            &lt;questiontext&gt;How many nodes are in a full binary tree with height 6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8F100FE6E00F4EDCB08046A05E38E8C8&lt;/guid&gt;&#10;                    &lt;answertext&gt;6&lt;/answertext&gt;&#10;                    &lt;valuetype&gt;0&lt;/valuetype&gt;&#10;                &lt;/answer&gt;&#10;                &lt;answer&gt;&#10;                    &lt;guid&gt;2D566AC367514BBE881E2B31CC8044F4&lt;/guid&gt;&#10;                    &lt;answertext&gt;16&lt;/answertext&gt;&#10;                    &lt;valuetype&gt;0&lt;/valuetype&gt;&#10;                &lt;/answer&gt;&#10;                &lt;answer&gt;&#10;                    &lt;guid&gt;1908EFAA57784EDF93BD605346FC5C1A&lt;/guid&gt;&#10;                    &lt;answertext&gt;32&lt;/answertext&gt;&#10;                    &lt;valuetype&gt;0&lt;/valuetype&gt;&#10;                &lt;/answer&gt;&#10;                &lt;answer&gt;&#10;                    &lt;guid&gt;0F1AE4C60F39414F9C98C9C40CD53142&lt;/guid&gt;&#10;                    &lt;answertext&gt;64&lt;/answertext&gt;&#10;                    &lt;valuetype&gt;0&lt;/valuetype&gt;&#10;                &lt;/answer&gt;&#10;                &lt;answer&gt;&#10;                    &lt;guid&gt;1FE0B9E9FCE444B9B7FA580AA8FE6ED4&lt;/guid&gt;&#10;                    &lt;answertext&gt;None of these&lt;/answertext&gt;&#10;                    &lt;valuetype&gt;0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017D4270FC3B4089AC22280712DFB833&lt;/guid&gt;&#10;        &lt;description /&gt;&#10;        &lt;date&gt;11/5/2017 11:08:21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FA7BE7D78F64DD3AEB597384ECA9752&lt;/guid&gt;&#10;            &lt;repollguid&gt;74717E99A5AD4D6AA65A3BB815628379&lt;/repollguid&gt;&#10;            &lt;sourceid&gt;59447B2B7D514946B3754131CCF6FDBB&lt;/sourceid&gt;&#10;            &lt;questiontext&gt;I have a binary tree.  The root's left subtree has 14 nodes.  The root's right subtree has 10 nodes.  How many nodes are in the tre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3D05FD3D00842898E0693D7C7959718&lt;/guid&gt;&#10;                    &lt;answertext&gt;10&lt;/answertext&gt;&#10;                    &lt;valuetype&gt;-1&lt;/valuetype&gt;&#10;                &lt;/answer&gt;&#10;                &lt;answer&gt;&#10;                    &lt;guid&gt;C0D6C2EEEF55496CBC4FF593C40EAE3F&lt;/guid&gt;&#10;                    &lt;answertext&gt;14&lt;/answertext&gt;&#10;                    &lt;valuetype&gt;-1&lt;/valuetype&gt;&#10;                &lt;/answer&gt;&#10;                &lt;answer&gt;&#10;                    &lt;guid&gt;E45B9962B30548E1B7DFD1C865BE70C8&lt;/guid&gt;&#10;                    &lt;answertext&gt;24&lt;/answertext&gt;&#10;                    &lt;valuetype&gt;-1&lt;/valuetype&gt;&#10;                &lt;/answer&gt;&#10;                &lt;answer&gt;&#10;                    &lt;guid&gt;A80678DD6D4D4CA4B74B9DDB3D6FA3D6&lt;/guid&gt;&#10;                    &lt;answertext&gt;25&lt;/answertext&gt;&#10;                    &lt;valuetype&gt;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017D4270FC3B4089AC22280712DFB833&lt;/guid&gt;&#10;        &lt;description /&gt;&#10;        &lt;date&gt;11/5/2017 11:08:21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1E41A098B3C4F87B8398BE03BF8B10A&lt;/guid&gt;&#10;            &lt;repollguid&gt;74717E99A5AD4D6AA65A3BB815628379&lt;/repollguid&gt;&#10;            &lt;sourceid&gt;59447B2B7D514946B3754131CCF6FDBB&lt;/sourceid&gt;&#10;            &lt;questiontext&gt;I have a binary tree.  The root's left subtree has a height of 7.  The root's right subtree has a height of 10.  What is the height of my binary tre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3D05FD3D00842898E0693D7C7959718&lt;/guid&gt;&#10;                    &lt;answertext&gt;7&lt;/answertext&gt;&#10;                    &lt;valuetype&gt;0&lt;/valuetype&gt;&#10;                &lt;/answer&gt;&#10;                &lt;answer&gt;&#10;                    &lt;guid&gt;C0D6C2EEEF55496CBC4FF593C40EAE3F&lt;/guid&gt;&#10;                    &lt;answertext&gt;8&lt;/answertext&gt;&#10;                    &lt;valuetype&gt;0&lt;/valuetype&gt;&#10;                &lt;/answer&gt;&#10;                &lt;answer&gt;&#10;                    &lt;guid&gt;E45B9962B30548E1B7DFD1C865BE70C8&lt;/guid&gt;&#10;                    &lt;answertext&gt;10&lt;/answertext&gt;&#10;                    &lt;valuetype&gt;0&lt;/valuetype&gt;&#10;                &lt;/answer&gt;&#10;                &lt;answer&gt;&#10;                    &lt;guid&gt;A80678DD6D4D4CA4B74B9DDB3D6FA3D6&lt;/guid&gt;&#10;                    &lt;answertext&gt;11&lt;/answertext&gt;&#10;                    &lt;valuetype&gt;0&lt;/valuetype&gt;&#10;                &lt;/answer&gt;&#10;                &lt;answer&gt;&#10;                    &lt;guid&gt;7C69F7E9698A4644AA512646F3057DB3&lt;/guid&gt;&#10;                    &lt;answertext&gt;17&lt;/answertext&gt;&#10;                    &lt;valuetype&gt;0&lt;/valuetype&gt;&#10;                &lt;/answer&gt;&#10;                &lt;answer&gt;&#10;                    &lt;guid&gt;F17EEF28CBE04C128461363F3A083825&lt;/guid&gt;&#10;                    &lt;answertext&gt;18&lt;/answertext&gt;&#10;                    &lt;valuetype&gt;0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58F88075857648298B3D52057438FA4C&lt;/guid&gt;&#10;        &lt;description /&gt;&#10;        &lt;date&gt;11/5/2017 9:35:4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81D186ABCC149F7A8BA90DAB6D15A03&lt;/guid&gt;&#10;            &lt;repollguid&gt;BAAB7B28FEBC4C4DA7B0E2754C143582&lt;/repollguid&gt;&#10;            &lt;sourceid&gt;54DC93EA1FC04F69857F1F92CF1C82B6&lt;/sourceid&gt;&#10;            &lt;questiontext&gt;If a tree has a root node, must that tree have leaves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4E89F947C354BDD85D2DD9BFFDA8555&lt;/guid&gt;&#10;                    &lt;answertext&gt;It might not have any leaves&lt;/answertext&gt;&#10;                    &lt;valuetype&gt;-1&lt;/valuetype&gt;&#10;                &lt;/answer&gt;&#10;                &lt;answer&gt;&#10;                    &lt;guid&gt;DF2C1A99016E4692923DD914F55ED2EB&lt;/guid&gt;&#10;                    &lt;answertext&gt;It must have at least one leaf&lt;/answertext&gt;&#10;                    &lt;valuetype&gt;1&lt;/valuetype&gt;&#10;                &lt;/answer&gt;&#10;                &lt;answer&gt;&#10;                    &lt;guid&gt;9CB08E1C512946489585CB2A6192CC6B&lt;/guid&gt;&#10;                    &lt;answertext&gt;It must have at least two leaves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BED46B72742492EB3EB80EF384D919E&lt;/guid&gt;&#10;            &lt;repollguid&gt;B964B5A879C243A59534092C8494AC2D&lt;/repollguid&gt;&#10;            &lt;sourceid&gt;0433E2718D35400FB4C93215F231921D&lt;/sourceid&gt;&#10;            &lt;questiontext&gt;In a tree with 10 nodes, how many of those nodes are children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9&lt;/answertext&gt;&#10;                    &lt;valuetype&gt;1&lt;/valuetype&gt;&#10;                &lt;/answer&gt;&#10;                &lt;answer&gt;&#10;                    &lt;guid&gt;AD54CC8304CE4C8C80A759292FDA4E91&lt;/guid&gt;&#10;                    &lt;answertext&gt;10&lt;/answertext&gt;&#10;                    &lt;valuetype&gt;-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FBDC68846B642A484E791BAE2120857&lt;/guid&gt;&#10;            &lt;repollguid&gt;B964B5A879C243A59534092C8494AC2D&lt;/repollguid&gt;&#10;            &lt;sourceid&gt;0433E2718D35400FB4C93215F231921D&lt;/sourceid&gt;&#10;            &lt;questiontext&gt;In a tree with 10 nodes, how many children does the root node hav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9&lt;/answertext&gt;&#10;                    &lt;valuetype&gt;-1&lt;/valuetype&gt;&#10;                &lt;/answer&gt;&#10;                &lt;answer&gt;&#10;                    &lt;guid&gt;AD54CC8304CE4C8C80A759292FDA4E91&lt;/guid&gt;&#10;                    &lt;answertext&gt;10&lt;/answertext&gt;&#10;                    &lt;valuetype&gt;-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661738D8A1F4CC98705FF9F089437D2&lt;/guid&gt;&#10;        &lt;description /&gt;&#10;        &lt;date&gt;11/5/2017 9:39:2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EFE29C69A5D4EBABDA97812BC18EBB5&lt;/guid&gt;&#10;            &lt;repollguid&gt;B964B5A879C243A59534092C8494AC2D&lt;/repollguid&gt;&#10;            &lt;sourceid&gt;0433E2718D35400FB4C93215F231921D&lt;/sourceid&gt;&#10;            &lt;questiontext&gt;In a tree with 10 nodes, how many descendants does the root node hav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6D6F1E946324FA7B5359540109727F7&lt;/guid&gt;&#10;                    &lt;answertext&gt;0&lt;/answertext&gt;&#10;                    &lt;valuetype&gt;-1&lt;/valuetype&gt;&#10;                &lt;/answer&gt;&#10;                &lt;answer&gt;&#10;                    &lt;guid&gt;EBD2026F3F1C4E4F96E38DBFFD2B156A&lt;/guid&gt;&#10;                    &lt;answertext&gt;1&lt;/answertext&gt;&#10;                    &lt;valuetype&gt;-1&lt;/valuetype&gt;&#10;                &lt;/answer&gt;&#10;                &lt;answer&gt;&#10;                    &lt;guid&gt;BD8C7C57F3EF41E890CBC2C1B1658163&lt;/guid&gt;&#10;                    &lt;answertext&gt;9&lt;/answertext&gt;&#10;                    &lt;valuetype&gt;1&lt;/valuetype&gt;&#10;                &lt;/answer&gt;&#10;                &lt;answer&gt;&#10;                    &lt;guid&gt;AD54CC8304CE4C8C80A759292FDA4E91&lt;/guid&gt;&#10;                    &lt;answertext&gt;10&lt;/answertext&gt;&#10;                    &lt;valuetype&gt;-1&lt;/valuetype&gt;&#10;                &lt;/answer&gt;&#10;                &lt;answer&gt;&#10;                    &lt;guid&gt;1C087491BE4045B5BC0BBEA401945391&lt;/guid&gt;&#10;                    &lt;answertext&gt;It can't be determined without more information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</p:tagLst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3407</Words>
  <Application>Microsoft Office PowerPoint</Application>
  <PresentationFormat>On-screen Show (4:3)</PresentationFormat>
  <Paragraphs>685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Consolas</vt:lpstr>
      <vt:lpstr>Courier New</vt:lpstr>
      <vt:lpstr>Helvetica</vt:lpstr>
      <vt:lpstr>Menlo</vt:lpstr>
      <vt:lpstr>Times</vt:lpstr>
      <vt:lpstr>Times New Roman</vt:lpstr>
      <vt:lpstr>Verdana</vt:lpstr>
      <vt:lpstr>508 Lecture</vt:lpstr>
      <vt:lpstr>Data Structures and Abstractions with Java™</vt:lpstr>
      <vt:lpstr>Agenda:</vt:lpstr>
      <vt:lpstr>Hierarchical Organizations</vt:lpstr>
      <vt:lpstr>Hierarchical Organizations</vt:lpstr>
      <vt:lpstr>Hierarchical Organizations</vt:lpstr>
      <vt:lpstr>Hierarchical Organizations</vt:lpstr>
      <vt:lpstr>Tree Terminology</vt:lpstr>
      <vt:lpstr>Tree Terminology</vt:lpstr>
      <vt:lpstr>Tree Terminology</vt:lpstr>
      <vt:lpstr>Binary trees</vt:lpstr>
      <vt:lpstr>Binary Trees</vt:lpstr>
      <vt:lpstr>Binary Trees</vt:lpstr>
      <vt:lpstr>Binary Trees</vt:lpstr>
      <vt:lpstr>Binary Tree Height (Part 1)</vt:lpstr>
      <vt:lpstr>Binary Tree Height (Part 2)</vt:lpstr>
      <vt:lpstr>Traversals of A Tree</vt:lpstr>
      <vt:lpstr>Traversals of a Binary Tree</vt:lpstr>
      <vt:lpstr>Traversals of a Binary Tree</vt:lpstr>
      <vt:lpstr>Traversals of a Binary Tree</vt:lpstr>
      <vt:lpstr>Traversals of a Binary Tree</vt:lpstr>
      <vt:lpstr>Traversals of a Binary Tree</vt:lpstr>
      <vt:lpstr>Traversals of a Binary Tree</vt:lpstr>
      <vt:lpstr>Traversals of a Binary Tree</vt:lpstr>
      <vt:lpstr>Traversals of a Binary Tree</vt:lpstr>
      <vt:lpstr>Interfaces for All Trees</vt:lpstr>
      <vt:lpstr>Traversals</vt:lpstr>
      <vt:lpstr>Interface for Binary Trees</vt:lpstr>
      <vt:lpstr>Building a Binary Tree</vt:lpstr>
      <vt:lpstr>Building a Binary Tree</vt:lpstr>
      <vt:lpstr>Expression Trees</vt:lpstr>
      <vt:lpstr>Expression Trees</vt:lpstr>
      <vt:lpstr>Expert System Using A Decision Tree</vt:lpstr>
      <vt:lpstr>Binary Search Tree</vt:lpstr>
      <vt:lpstr>Binary Search Tree</vt:lpstr>
      <vt:lpstr>Binary Search Tree</vt:lpstr>
      <vt:lpstr>Binary Search Tree</vt:lpstr>
      <vt:lpstr>Heaps</vt:lpstr>
      <vt:lpstr>Heaps</vt:lpstr>
      <vt:lpstr>Can a tree have more than one root?</vt:lpstr>
      <vt:lpstr>If a tree has a root node, must that tree have leaves?</vt:lpstr>
      <vt:lpstr>In a tree with 10 nodes, how many of those nodes are children?</vt:lpstr>
      <vt:lpstr>In a tree with 10 nodes, how many children does the root node have?</vt:lpstr>
      <vt:lpstr>In a tree with 10 nodes, how many descendants does the root node have?</vt:lpstr>
      <vt:lpstr>In a tree with 10 nodes, how many of those nodes are parents?</vt:lpstr>
      <vt:lpstr>In a tree with 10 nodes, what is the largest possible height of the tree?</vt:lpstr>
      <vt:lpstr>In a tree with 10 nodes, what is the smallest possible height of the tree?</vt:lpstr>
      <vt:lpstr>Given two nodes, A and B, in a tree: how many paths will there be between A and B?</vt:lpstr>
      <vt:lpstr>Consider the following tree:</vt:lpstr>
      <vt:lpstr>A binary tree has 30 nodes.  What is its largest possible height?</vt:lpstr>
      <vt:lpstr>A binary tree has 30 nodes.  What is its smallest possible height?</vt:lpstr>
      <vt:lpstr>What is the fewest number of nodes in a complete binary tree with height 6?</vt:lpstr>
      <vt:lpstr>How many nodes are in a full binary tree with height 6?</vt:lpstr>
      <vt:lpstr>What happens if we call print(root)?</vt:lpstr>
      <vt:lpstr>I have a binary tree.   The root's left subtree has 14 nodes.   The root's right subtree has 10 nodes.   How many nodes are in the tree?</vt:lpstr>
      <vt:lpstr>I have a binary tree.   The root's left subtree has a height of 7.   The root's right subtree has a height of 10.   What is the height of my binary tree?</vt:lpstr>
      <vt:lpstr>End</vt:lpstr>
      <vt:lpstr>Data Structures and Abstractions with Java™</vt:lpstr>
      <vt:lpstr>Nodes in a Binary Tree</vt:lpstr>
      <vt:lpstr>Creating a Basic Binary Tree (Part 1)</vt:lpstr>
      <vt:lpstr>Creating a Basic Binary Tree (Part 2)</vt:lpstr>
      <vt:lpstr>Creating a Binary Tree</vt:lpstr>
      <vt:lpstr>The Method copy</vt:lpstr>
      <vt:lpstr>The Method initializeTree</vt:lpstr>
      <vt:lpstr>Additional Challenges</vt:lpstr>
      <vt:lpstr>Method initializeTree Solution</vt:lpstr>
      <vt:lpstr>Method initializeTree Solution</vt:lpstr>
      <vt:lpstr>BinaryTree Accessor and Mutator Methods</vt:lpstr>
      <vt:lpstr>More BinaryTree Methods</vt:lpstr>
      <vt:lpstr>Methods within BinaryNode.</vt:lpstr>
      <vt:lpstr>Methods within BinaryNode</vt:lpstr>
      <vt:lpstr>Traversing a binary tree recursively</vt:lpstr>
      <vt:lpstr>Non-recursive Traversal</vt:lpstr>
      <vt:lpstr>Non-recursive Traversal</vt:lpstr>
      <vt:lpstr>Traversals That Use An Iterator (Part 1)</vt:lpstr>
      <vt:lpstr>Traversals That Use An Iterator (Part 2)</vt:lpstr>
      <vt:lpstr>Using a Stack to Traverse a Binary Tree</vt:lpstr>
      <vt:lpstr>Using a Queue for Level-Order Traversal</vt:lpstr>
      <vt:lpstr>Implementation of an Expression Tree</vt:lpstr>
      <vt:lpstr>Implementation of an Expression Tree (Part 1)</vt:lpstr>
      <vt:lpstr>Implementation of an Expression Tree (Part 1)</vt:lpstr>
      <vt:lpstr>Representing General Trees</vt:lpstr>
      <vt:lpstr>Representing General Trees</vt:lpstr>
      <vt:lpstr>Representing General Trees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"mohamem"</cp:lastModifiedBy>
  <cp:revision>11</cp:revision>
  <dcterms:modified xsi:type="dcterms:W3CDTF">2018-11-08T17:27:15Z</dcterms:modified>
</cp:coreProperties>
</file>